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Lst>
  <p:notesMasterIdLst>
    <p:notesMasterId r:id="rId26"/>
  </p:notesMasterIdLst>
  <p:sldIdLst>
    <p:sldId id="430" r:id="rId4"/>
    <p:sldId id="412" r:id="rId5"/>
    <p:sldId id="425" r:id="rId6"/>
    <p:sldId id="456" r:id="rId7"/>
    <p:sldId id="281" r:id="rId8"/>
    <p:sldId id="438" r:id="rId9"/>
    <p:sldId id="359" r:id="rId10"/>
    <p:sldId id="413" r:id="rId11"/>
    <p:sldId id="440" r:id="rId12"/>
    <p:sldId id="294" r:id="rId13"/>
    <p:sldId id="295" r:id="rId14"/>
    <p:sldId id="292" r:id="rId15"/>
    <p:sldId id="427" r:id="rId16"/>
    <p:sldId id="457" r:id="rId17"/>
    <p:sldId id="377" r:id="rId18"/>
    <p:sldId id="392" r:id="rId19"/>
    <p:sldId id="429" r:id="rId20"/>
    <p:sldId id="453" r:id="rId21"/>
    <p:sldId id="454" r:id="rId22"/>
    <p:sldId id="455" r:id="rId23"/>
    <p:sldId id="411" r:id="rId24"/>
    <p:sldId id="3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session" id="{8350CBA8-0AF4-4312-89D2-6EADF373893A}">
          <p14:sldIdLst>
            <p14:sldId id="430"/>
            <p14:sldId id="412"/>
            <p14:sldId id="425"/>
          </p14:sldIdLst>
        </p14:section>
        <p14:section name="HE and SDH" id="{50881BE8-F847-4BFD-A39A-3AD8AED0745C}">
          <p14:sldIdLst>
            <p14:sldId id="456"/>
            <p14:sldId id="281"/>
            <p14:sldId id="438"/>
            <p14:sldId id="359"/>
            <p14:sldId id="413"/>
          </p14:sldIdLst>
        </p14:section>
        <p14:section name="Health equity tools" id="{64BAC762-B984-4AD6-A518-4052631B0325}">
          <p14:sldIdLst>
            <p14:sldId id="440"/>
            <p14:sldId id="294"/>
            <p14:sldId id="295"/>
            <p14:sldId id="292"/>
            <p14:sldId id="427"/>
            <p14:sldId id="457"/>
            <p14:sldId id="377"/>
            <p14:sldId id="392"/>
            <p14:sldId id="429"/>
          </p14:sldIdLst>
        </p14:section>
        <p14:section name="Framework exercise" id="{77A89781-92BF-44E8-A72A-B83D1FD65BF1}">
          <p14:sldIdLst>
            <p14:sldId id="453"/>
          </p14:sldIdLst>
        </p14:section>
        <p14:section name="Role to play exercise" id="{F5824177-413B-4030-9FAA-8FBE6D43586D}">
          <p14:sldIdLst>
            <p14:sldId id="454"/>
          </p14:sldIdLst>
        </p14:section>
        <p14:section name="Concluding slides" id="{CE5F8A3E-015C-4C15-9C53-0AF33719B5E9}">
          <p14:sldIdLst>
            <p14:sldId id="455"/>
            <p14:sldId id="411"/>
            <p14:sldId id="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1946" autoAdjust="0"/>
  </p:normalViewPr>
  <p:slideViewPr>
    <p:cSldViewPr snapToGrid="0">
      <p:cViewPr varScale="1">
        <p:scale>
          <a:sx n="61" d="100"/>
          <a:sy n="61" d="100"/>
        </p:scale>
        <p:origin x="3012" y="7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4.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B5F9E-213F-4FBE-8767-EDD2B7BF850C}" type="doc">
      <dgm:prSet loTypeId="urn:microsoft.com/office/officeart/2005/8/layout/hList7" loCatId="relationship" qsTypeId="urn:microsoft.com/office/officeart/2005/8/quickstyle/simple4" qsCatId="simple" csTypeId="urn:microsoft.com/office/officeart/2005/8/colors/colorful1" csCatId="colorful" phldr="1"/>
      <dgm:spPr/>
      <dgm:t>
        <a:bodyPr/>
        <a:lstStyle/>
        <a:p>
          <a:endParaRPr lang="en-CA"/>
        </a:p>
      </dgm:t>
    </dgm:pt>
    <dgm:pt modelId="{D9655984-DD9A-405A-8226-39FDC017D793}">
      <dgm:prSet phldrT="[Text]"/>
      <dgm:spPr/>
      <dgm:t>
        <a:bodyPr/>
        <a:lstStyle/>
        <a:p>
          <a:r>
            <a:rPr lang="en-CA" dirty="0"/>
            <a:t>SES</a:t>
          </a:r>
        </a:p>
      </dgm:t>
    </dgm:pt>
    <dgm:pt modelId="{B32E2296-4B9B-45B6-B620-2F2DCC321F22}" type="parTrans" cxnId="{BD43D35B-B2F1-48BB-AE39-F978912C9D3F}">
      <dgm:prSet/>
      <dgm:spPr/>
      <dgm:t>
        <a:bodyPr/>
        <a:lstStyle/>
        <a:p>
          <a:endParaRPr lang="en-CA"/>
        </a:p>
      </dgm:t>
    </dgm:pt>
    <dgm:pt modelId="{10F4E8E2-B569-4731-B799-43E7508EFE32}" type="sibTrans" cxnId="{BD43D35B-B2F1-48BB-AE39-F978912C9D3F}">
      <dgm:prSet/>
      <dgm:spPr/>
      <dgm:t>
        <a:bodyPr/>
        <a:lstStyle/>
        <a:p>
          <a:endParaRPr lang="en-CA"/>
        </a:p>
      </dgm:t>
    </dgm:pt>
    <dgm:pt modelId="{60D202E9-46F0-4044-8FCC-6F3D8D4393BB}">
      <dgm:prSet phldrT="[Text]"/>
      <dgm:spPr/>
      <dgm:t>
        <a:bodyPr/>
        <a:lstStyle/>
        <a:p>
          <a:r>
            <a:rPr lang="en-CA" dirty="0"/>
            <a:t>Food premises</a:t>
          </a:r>
        </a:p>
      </dgm:t>
    </dgm:pt>
    <dgm:pt modelId="{029D2C50-B9F4-4A71-96D0-5BE15403CE8E}" type="parTrans" cxnId="{2E5FAED0-90E7-4E68-BCED-6724EBAFBC04}">
      <dgm:prSet/>
      <dgm:spPr/>
      <dgm:t>
        <a:bodyPr/>
        <a:lstStyle/>
        <a:p>
          <a:endParaRPr lang="en-CA"/>
        </a:p>
      </dgm:t>
    </dgm:pt>
    <dgm:pt modelId="{25C6E2EF-479F-4182-9AF0-F2ED696D9811}" type="sibTrans" cxnId="{2E5FAED0-90E7-4E68-BCED-6724EBAFBC04}">
      <dgm:prSet/>
      <dgm:spPr/>
      <dgm:t>
        <a:bodyPr/>
        <a:lstStyle/>
        <a:p>
          <a:endParaRPr lang="en-CA"/>
        </a:p>
      </dgm:t>
    </dgm:pt>
    <dgm:pt modelId="{CD69D487-3775-4F6E-89BB-9E82769386E7}">
      <dgm:prSet phldrT="[Text]"/>
      <dgm:spPr/>
      <dgm:t>
        <a:bodyPr/>
        <a:lstStyle/>
        <a:p>
          <a:r>
            <a:rPr lang="en-CA" dirty="0"/>
            <a:t>SDWS</a:t>
          </a:r>
        </a:p>
      </dgm:t>
    </dgm:pt>
    <dgm:pt modelId="{7E7CB52F-74C6-4906-B2A5-A23E91532E79}" type="parTrans" cxnId="{930056A2-52AC-4467-9A48-57587CEEFD28}">
      <dgm:prSet/>
      <dgm:spPr/>
      <dgm:t>
        <a:bodyPr/>
        <a:lstStyle/>
        <a:p>
          <a:endParaRPr lang="en-CA"/>
        </a:p>
      </dgm:t>
    </dgm:pt>
    <dgm:pt modelId="{446B8BB9-7CC0-4359-A04A-5C138125EB83}" type="sibTrans" cxnId="{930056A2-52AC-4467-9A48-57587CEEFD28}">
      <dgm:prSet/>
      <dgm:spPr/>
      <dgm:t>
        <a:bodyPr/>
        <a:lstStyle/>
        <a:p>
          <a:endParaRPr lang="en-CA"/>
        </a:p>
      </dgm:t>
    </dgm:pt>
    <dgm:pt modelId="{2A6C6D58-0473-473C-9503-94CD6A1C64A5}">
      <dgm:prSet phldrT="[Text]"/>
      <dgm:spPr/>
      <dgm:t>
        <a:bodyPr/>
        <a:lstStyle/>
        <a:p>
          <a:r>
            <a:rPr lang="en-CA" dirty="0"/>
            <a:t>Culture &amp; Language</a:t>
          </a:r>
        </a:p>
      </dgm:t>
    </dgm:pt>
    <dgm:pt modelId="{6DEDC8FB-DECE-4814-82AD-33DEA1955589}" type="parTrans" cxnId="{5DF58DB9-9590-4636-AB6E-A9296F0328EE}">
      <dgm:prSet/>
      <dgm:spPr/>
      <dgm:t>
        <a:bodyPr/>
        <a:lstStyle/>
        <a:p>
          <a:endParaRPr lang="en-CA"/>
        </a:p>
      </dgm:t>
    </dgm:pt>
    <dgm:pt modelId="{10CEEC1E-97F7-4B5D-AE95-88B21AD9102F}" type="sibTrans" cxnId="{5DF58DB9-9590-4636-AB6E-A9296F0328EE}">
      <dgm:prSet/>
      <dgm:spPr/>
      <dgm:t>
        <a:bodyPr/>
        <a:lstStyle/>
        <a:p>
          <a:endParaRPr lang="en-CA"/>
        </a:p>
      </dgm:t>
    </dgm:pt>
    <dgm:pt modelId="{635F66C1-F77F-497D-B7CF-D37F18C72AB2}">
      <dgm:prSet phldrT="[Text]"/>
      <dgm:spPr/>
      <dgm:t>
        <a:bodyPr/>
        <a:lstStyle/>
        <a:p>
          <a:r>
            <a:rPr lang="en-CA" dirty="0"/>
            <a:t>Food premises</a:t>
          </a:r>
        </a:p>
      </dgm:t>
    </dgm:pt>
    <dgm:pt modelId="{9657FDD7-1DFA-483E-9A12-F3491EF71B37}" type="parTrans" cxnId="{F3BED314-8495-4EA6-84E1-1C73B2661A5A}">
      <dgm:prSet/>
      <dgm:spPr/>
      <dgm:t>
        <a:bodyPr/>
        <a:lstStyle/>
        <a:p>
          <a:endParaRPr lang="en-CA"/>
        </a:p>
      </dgm:t>
    </dgm:pt>
    <dgm:pt modelId="{21AD7B51-D503-4B0C-92CB-B3C31A6E0A64}" type="sibTrans" cxnId="{F3BED314-8495-4EA6-84E1-1C73B2661A5A}">
      <dgm:prSet/>
      <dgm:spPr/>
      <dgm:t>
        <a:bodyPr/>
        <a:lstStyle/>
        <a:p>
          <a:endParaRPr lang="en-CA"/>
        </a:p>
      </dgm:t>
    </dgm:pt>
    <dgm:pt modelId="{E8889B54-F86E-4A7B-9492-33556112F9BC}">
      <dgm:prSet phldrT="[Text]"/>
      <dgm:spPr/>
      <dgm:t>
        <a:bodyPr/>
        <a:lstStyle/>
        <a:p>
          <a:r>
            <a:rPr lang="en-CA" dirty="0"/>
            <a:t>PSEs</a:t>
          </a:r>
        </a:p>
      </dgm:t>
    </dgm:pt>
    <dgm:pt modelId="{328FE3C0-668D-4D2E-BBC3-ECCBBC2E0989}" type="parTrans" cxnId="{DD4B6D7A-E9E6-4812-80E2-F32AAB48AA03}">
      <dgm:prSet/>
      <dgm:spPr/>
      <dgm:t>
        <a:bodyPr/>
        <a:lstStyle/>
        <a:p>
          <a:endParaRPr lang="en-CA"/>
        </a:p>
      </dgm:t>
    </dgm:pt>
    <dgm:pt modelId="{DF6CAA5F-F33A-4475-8E4E-9A8C1B948F3D}" type="sibTrans" cxnId="{DD4B6D7A-E9E6-4812-80E2-F32AAB48AA03}">
      <dgm:prSet/>
      <dgm:spPr/>
      <dgm:t>
        <a:bodyPr/>
        <a:lstStyle/>
        <a:p>
          <a:endParaRPr lang="en-CA"/>
        </a:p>
      </dgm:t>
    </dgm:pt>
    <dgm:pt modelId="{08648EE5-1541-4C22-ADF3-70CA8255B56B}">
      <dgm:prSet phldrT="[Text]"/>
      <dgm:spPr/>
      <dgm:t>
        <a:bodyPr/>
        <a:lstStyle/>
        <a:p>
          <a:r>
            <a:rPr lang="en-CA" dirty="0"/>
            <a:t>Literacy &amp; Education</a:t>
          </a:r>
        </a:p>
      </dgm:t>
    </dgm:pt>
    <dgm:pt modelId="{E9CEDF71-E852-40DC-B440-637E559CCA6B}" type="parTrans" cxnId="{E9C152B6-AB22-499A-9F87-FEAF3940B853}">
      <dgm:prSet/>
      <dgm:spPr/>
      <dgm:t>
        <a:bodyPr/>
        <a:lstStyle/>
        <a:p>
          <a:endParaRPr lang="en-CA"/>
        </a:p>
      </dgm:t>
    </dgm:pt>
    <dgm:pt modelId="{080369D9-AB0D-4695-ACB7-5B67666CD53A}" type="sibTrans" cxnId="{E9C152B6-AB22-499A-9F87-FEAF3940B853}">
      <dgm:prSet/>
      <dgm:spPr/>
      <dgm:t>
        <a:bodyPr/>
        <a:lstStyle/>
        <a:p>
          <a:endParaRPr lang="en-CA"/>
        </a:p>
      </dgm:t>
    </dgm:pt>
    <dgm:pt modelId="{230DA8D1-C028-42D3-A829-CD2FE5326994}">
      <dgm:prSet phldrT="[Text]"/>
      <dgm:spPr/>
      <dgm:t>
        <a:bodyPr/>
        <a:lstStyle/>
        <a:p>
          <a:r>
            <a:rPr lang="en-CA" dirty="0"/>
            <a:t>SDWS</a:t>
          </a:r>
        </a:p>
      </dgm:t>
    </dgm:pt>
    <dgm:pt modelId="{5BEA8469-4385-4E90-B7E3-3F2196FBDA93}" type="parTrans" cxnId="{3BB5A49E-339F-4BA6-874A-51CE83E85285}">
      <dgm:prSet/>
      <dgm:spPr/>
      <dgm:t>
        <a:bodyPr/>
        <a:lstStyle/>
        <a:p>
          <a:endParaRPr lang="en-CA"/>
        </a:p>
      </dgm:t>
    </dgm:pt>
    <dgm:pt modelId="{1F512C42-7C0F-4483-8771-6442ECF68B42}" type="sibTrans" cxnId="{3BB5A49E-339F-4BA6-874A-51CE83E85285}">
      <dgm:prSet/>
      <dgm:spPr/>
      <dgm:t>
        <a:bodyPr/>
        <a:lstStyle/>
        <a:p>
          <a:endParaRPr lang="en-CA"/>
        </a:p>
      </dgm:t>
    </dgm:pt>
    <dgm:pt modelId="{02CD58D0-11DF-44CC-B6F6-DF376AD8837E}">
      <dgm:prSet phldrT="[Text]"/>
      <dgm:spPr/>
      <dgm:t>
        <a:bodyPr/>
        <a:lstStyle/>
        <a:p>
          <a:r>
            <a:rPr lang="en-CA" dirty="0"/>
            <a:t>Food premises</a:t>
          </a:r>
        </a:p>
      </dgm:t>
    </dgm:pt>
    <dgm:pt modelId="{335B980B-CED4-4CFB-9681-F5B1F3D4C81F}" type="parTrans" cxnId="{9D4282C0-8642-44C0-A249-08BF8A4D1EE2}">
      <dgm:prSet/>
      <dgm:spPr/>
      <dgm:t>
        <a:bodyPr/>
        <a:lstStyle/>
        <a:p>
          <a:endParaRPr lang="en-CA"/>
        </a:p>
      </dgm:t>
    </dgm:pt>
    <dgm:pt modelId="{947D0D0D-0F18-4E71-A3A9-FFDC547561AC}" type="sibTrans" cxnId="{9D4282C0-8642-44C0-A249-08BF8A4D1EE2}">
      <dgm:prSet/>
      <dgm:spPr/>
      <dgm:t>
        <a:bodyPr/>
        <a:lstStyle/>
        <a:p>
          <a:endParaRPr lang="en-CA"/>
        </a:p>
      </dgm:t>
    </dgm:pt>
    <dgm:pt modelId="{B85817BC-C1B1-4342-B6B3-D0BC4AD6F614}">
      <dgm:prSet phldrT="[Text]"/>
      <dgm:spPr/>
      <dgm:t>
        <a:bodyPr/>
        <a:lstStyle/>
        <a:p>
          <a:r>
            <a:rPr lang="en-CA" dirty="0"/>
            <a:t>PSEs</a:t>
          </a:r>
        </a:p>
      </dgm:t>
    </dgm:pt>
    <dgm:pt modelId="{45AFB563-6E73-47C9-BEB2-86AC78B8CA79}" type="parTrans" cxnId="{56139A85-7CB6-4C35-8C1C-24027DFBDB77}">
      <dgm:prSet/>
      <dgm:spPr/>
      <dgm:t>
        <a:bodyPr/>
        <a:lstStyle/>
        <a:p>
          <a:endParaRPr lang="en-CA"/>
        </a:p>
      </dgm:t>
    </dgm:pt>
    <dgm:pt modelId="{9001C60C-289D-4EA7-82EA-67D3B68B0800}" type="sibTrans" cxnId="{56139A85-7CB6-4C35-8C1C-24027DFBDB77}">
      <dgm:prSet/>
      <dgm:spPr/>
      <dgm:t>
        <a:bodyPr/>
        <a:lstStyle/>
        <a:p>
          <a:endParaRPr lang="en-CA"/>
        </a:p>
      </dgm:t>
    </dgm:pt>
    <dgm:pt modelId="{0E3B5623-1116-42AA-AED1-B42AE586D6CC}">
      <dgm:prSet phldrT="[Text]"/>
      <dgm:spPr/>
      <dgm:t>
        <a:bodyPr/>
        <a:lstStyle/>
        <a:p>
          <a:r>
            <a:rPr lang="en-CA" dirty="0"/>
            <a:t>Psycho-social</a:t>
          </a:r>
        </a:p>
      </dgm:t>
    </dgm:pt>
    <dgm:pt modelId="{E9574488-035E-4FDD-AD05-032A368A53FD}" type="parTrans" cxnId="{257956B3-AE53-411D-90AE-0820EE2037A4}">
      <dgm:prSet/>
      <dgm:spPr/>
      <dgm:t>
        <a:bodyPr/>
        <a:lstStyle/>
        <a:p>
          <a:endParaRPr lang="en-CA"/>
        </a:p>
      </dgm:t>
    </dgm:pt>
    <dgm:pt modelId="{DB519CD0-7854-41DD-833D-FA77533F07F7}" type="sibTrans" cxnId="{257956B3-AE53-411D-90AE-0820EE2037A4}">
      <dgm:prSet/>
      <dgm:spPr/>
      <dgm:t>
        <a:bodyPr/>
        <a:lstStyle/>
        <a:p>
          <a:endParaRPr lang="en-CA"/>
        </a:p>
      </dgm:t>
    </dgm:pt>
    <dgm:pt modelId="{C13159B1-808D-444F-8B38-F09D0ECC38FA}">
      <dgm:prSet phldrT="[Text]"/>
      <dgm:spPr/>
      <dgm:t>
        <a:bodyPr/>
        <a:lstStyle/>
        <a:p>
          <a:r>
            <a:rPr lang="en-CA" dirty="0"/>
            <a:t>Geography</a:t>
          </a:r>
        </a:p>
      </dgm:t>
    </dgm:pt>
    <dgm:pt modelId="{52DBD012-29CA-4BB9-9D87-81C47E810D2F}" type="parTrans" cxnId="{756F4B64-3343-49A2-8084-02D4611A409A}">
      <dgm:prSet/>
      <dgm:spPr/>
      <dgm:t>
        <a:bodyPr/>
        <a:lstStyle/>
        <a:p>
          <a:endParaRPr lang="en-CA"/>
        </a:p>
      </dgm:t>
    </dgm:pt>
    <dgm:pt modelId="{0C777364-11B9-4195-80CE-6CDE7A5C3923}" type="sibTrans" cxnId="{756F4B64-3343-49A2-8084-02D4611A409A}">
      <dgm:prSet/>
      <dgm:spPr/>
      <dgm:t>
        <a:bodyPr/>
        <a:lstStyle/>
        <a:p>
          <a:endParaRPr lang="en-CA"/>
        </a:p>
      </dgm:t>
    </dgm:pt>
    <dgm:pt modelId="{5AB8641E-AFC5-413A-8206-2914EF8C4C2A}">
      <dgm:prSet phldrT="[Text]"/>
      <dgm:spPr/>
      <dgm:t>
        <a:bodyPr/>
        <a:lstStyle/>
        <a:p>
          <a:r>
            <a:rPr lang="en-CA" dirty="0"/>
            <a:t>Housing</a:t>
          </a:r>
        </a:p>
      </dgm:t>
    </dgm:pt>
    <dgm:pt modelId="{7331ADF1-2F88-4792-B779-CAAE555DFC4E}" type="parTrans" cxnId="{9595A0E1-A822-475A-93DD-6EF7AD2B25B0}">
      <dgm:prSet/>
      <dgm:spPr/>
      <dgm:t>
        <a:bodyPr/>
        <a:lstStyle/>
        <a:p>
          <a:endParaRPr lang="en-CA"/>
        </a:p>
      </dgm:t>
    </dgm:pt>
    <dgm:pt modelId="{FD481236-497A-4A32-83C2-ED34C9E3F7E5}" type="sibTrans" cxnId="{9595A0E1-A822-475A-93DD-6EF7AD2B25B0}">
      <dgm:prSet/>
      <dgm:spPr/>
      <dgm:t>
        <a:bodyPr/>
        <a:lstStyle/>
        <a:p>
          <a:endParaRPr lang="en-CA"/>
        </a:p>
      </dgm:t>
    </dgm:pt>
    <dgm:pt modelId="{DD151981-5CBD-42D4-B8AE-514906199DC3}">
      <dgm:prSet phldrT="[Text]"/>
      <dgm:spPr/>
      <dgm:t>
        <a:bodyPr/>
        <a:lstStyle/>
        <a:p>
          <a:r>
            <a:rPr lang="en-CA" dirty="0"/>
            <a:t>Food premises</a:t>
          </a:r>
        </a:p>
      </dgm:t>
    </dgm:pt>
    <dgm:pt modelId="{B6D79B7E-B832-4E7E-AB73-2222AC38730A}" type="parTrans" cxnId="{8C2A564B-E8E5-4E7E-A9C4-70927717F8B4}">
      <dgm:prSet/>
      <dgm:spPr/>
      <dgm:t>
        <a:bodyPr/>
        <a:lstStyle/>
        <a:p>
          <a:endParaRPr lang="en-CA"/>
        </a:p>
      </dgm:t>
    </dgm:pt>
    <dgm:pt modelId="{9E37519B-33F5-48EA-8FA3-8A048CA3E389}" type="sibTrans" cxnId="{8C2A564B-E8E5-4E7E-A9C4-70927717F8B4}">
      <dgm:prSet/>
      <dgm:spPr/>
      <dgm:t>
        <a:bodyPr/>
        <a:lstStyle/>
        <a:p>
          <a:endParaRPr lang="en-CA"/>
        </a:p>
      </dgm:t>
    </dgm:pt>
    <dgm:pt modelId="{BEB5668B-8035-466D-A1D8-BDA3C41E6A4E}">
      <dgm:prSet phldrT="[Text]"/>
      <dgm:spPr/>
      <dgm:t>
        <a:bodyPr/>
        <a:lstStyle/>
        <a:p>
          <a:r>
            <a:rPr lang="en-CA" dirty="0"/>
            <a:t>SDWS</a:t>
          </a:r>
        </a:p>
      </dgm:t>
    </dgm:pt>
    <dgm:pt modelId="{B081D49F-FA47-4B3D-B696-C7EC05AC8E39}" type="parTrans" cxnId="{41F36016-B98F-4F1C-A7DF-36B0F72F1B32}">
      <dgm:prSet/>
      <dgm:spPr/>
      <dgm:t>
        <a:bodyPr/>
        <a:lstStyle/>
        <a:p>
          <a:endParaRPr lang="en-CA"/>
        </a:p>
      </dgm:t>
    </dgm:pt>
    <dgm:pt modelId="{FB7EF58C-3B78-4E45-9F09-A6DE0FB5F769}" type="sibTrans" cxnId="{41F36016-B98F-4F1C-A7DF-36B0F72F1B32}">
      <dgm:prSet/>
      <dgm:spPr/>
      <dgm:t>
        <a:bodyPr/>
        <a:lstStyle/>
        <a:p>
          <a:endParaRPr lang="en-CA"/>
        </a:p>
      </dgm:t>
    </dgm:pt>
    <dgm:pt modelId="{A66B4A04-A110-4408-BC28-082B5F53B053}">
      <dgm:prSet phldrT="[Text]"/>
      <dgm:spPr/>
      <dgm:t>
        <a:bodyPr/>
        <a:lstStyle/>
        <a:p>
          <a:r>
            <a:rPr lang="en-CA" dirty="0"/>
            <a:t>Food premises</a:t>
          </a:r>
        </a:p>
      </dgm:t>
    </dgm:pt>
    <dgm:pt modelId="{125A7F27-09B8-4FF0-995C-3703B8C69A16}" type="parTrans" cxnId="{56C6B3B9-1087-44F3-B5F9-29ED4A0C3C70}">
      <dgm:prSet/>
      <dgm:spPr/>
      <dgm:t>
        <a:bodyPr/>
        <a:lstStyle/>
        <a:p>
          <a:endParaRPr lang="en-CA"/>
        </a:p>
      </dgm:t>
    </dgm:pt>
    <dgm:pt modelId="{2E07D8A9-7FE1-4D66-A0E6-7B06133216E7}" type="sibTrans" cxnId="{56C6B3B9-1087-44F3-B5F9-29ED4A0C3C70}">
      <dgm:prSet/>
      <dgm:spPr/>
      <dgm:t>
        <a:bodyPr/>
        <a:lstStyle/>
        <a:p>
          <a:endParaRPr lang="en-CA"/>
        </a:p>
      </dgm:t>
    </dgm:pt>
    <dgm:pt modelId="{8149DD64-681F-4B4C-B98D-68AB96B7E20B}">
      <dgm:prSet phldrT="[Text]"/>
      <dgm:spPr/>
      <dgm:t>
        <a:bodyPr/>
        <a:lstStyle/>
        <a:p>
          <a:r>
            <a:rPr lang="en-CA" dirty="0"/>
            <a:t>Built environ.</a:t>
          </a:r>
        </a:p>
      </dgm:t>
    </dgm:pt>
    <dgm:pt modelId="{35963ED4-EBAF-4DBF-B30D-AB6D01EB83A4}" type="parTrans" cxnId="{AD580E14-A6A8-4601-8445-7A35D6F63FC0}">
      <dgm:prSet/>
      <dgm:spPr/>
      <dgm:t>
        <a:bodyPr/>
        <a:lstStyle/>
        <a:p>
          <a:endParaRPr lang="en-CA"/>
        </a:p>
      </dgm:t>
    </dgm:pt>
    <dgm:pt modelId="{F094EF5D-1A4B-4D4E-AD64-F376348A499B}" type="sibTrans" cxnId="{AD580E14-A6A8-4601-8445-7A35D6F63FC0}">
      <dgm:prSet/>
      <dgm:spPr/>
      <dgm:t>
        <a:bodyPr/>
        <a:lstStyle/>
        <a:p>
          <a:endParaRPr lang="en-CA"/>
        </a:p>
      </dgm:t>
    </dgm:pt>
    <dgm:pt modelId="{A61993EA-02FD-494C-B22E-A12C8FEA64A8}">
      <dgm:prSet phldrT="[Text]"/>
      <dgm:spPr/>
      <dgm:t>
        <a:bodyPr/>
        <a:lstStyle/>
        <a:p>
          <a:r>
            <a:rPr lang="en-CA" dirty="0"/>
            <a:t>Housing</a:t>
          </a:r>
        </a:p>
      </dgm:t>
    </dgm:pt>
    <dgm:pt modelId="{1B9BF9BF-4F18-4E07-B3CC-DC1DFC7623DF}" type="parTrans" cxnId="{4A9BF427-4B47-42E7-9C74-5DCDF9BB85AB}">
      <dgm:prSet/>
      <dgm:spPr/>
      <dgm:t>
        <a:bodyPr/>
        <a:lstStyle/>
        <a:p>
          <a:endParaRPr lang="en-CA"/>
        </a:p>
      </dgm:t>
    </dgm:pt>
    <dgm:pt modelId="{F8C6D419-531C-4202-8C5B-05B43AC1CD28}" type="sibTrans" cxnId="{4A9BF427-4B47-42E7-9C74-5DCDF9BB85AB}">
      <dgm:prSet/>
      <dgm:spPr/>
      <dgm:t>
        <a:bodyPr/>
        <a:lstStyle/>
        <a:p>
          <a:endParaRPr lang="en-CA"/>
        </a:p>
      </dgm:t>
    </dgm:pt>
    <dgm:pt modelId="{5D61FA18-E98C-4022-BB74-AFBA8B90DF43}">
      <dgm:prSet phldrT="[Text]"/>
      <dgm:spPr/>
      <dgm:t>
        <a:bodyPr/>
        <a:lstStyle/>
        <a:p>
          <a:r>
            <a:rPr lang="en-CA" dirty="0"/>
            <a:t>Built environ.</a:t>
          </a:r>
        </a:p>
      </dgm:t>
    </dgm:pt>
    <dgm:pt modelId="{FFF7464D-0750-4616-8B68-A1CC30A37053}" type="parTrans" cxnId="{4D15F5B7-F36E-426C-9EE5-7915AFCBFBB7}">
      <dgm:prSet/>
      <dgm:spPr/>
      <dgm:t>
        <a:bodyPr/>
        <a:lstStyle/>
        <a:p>
          <a:endParaRPr lang="en-CA"/>
        </a:p>
      </dgm:t>
    </dgm:pt>
    <dgm:pt modelId="{D28C3AE4-5EED-4448-B435-88885A909138}" type="sibTrans" cxnId="{4D15F5B7-F36E-426C-9EE5-7915AFCBFBB7}">
      <dgm:prSet/>
      <dgm:spPr/>
      <dgm:t>
        <a:bodyPr/>
        <a:lstStyle/>
        <a:p>
          <a:endParaRPr lang="en-CA"/>
        </a:p>
      </dgm:t>
    </dgm:pt>
    <dgm:pt modelId="{2F42AAA3-8A55-4783-BFC2-CCAA1DD3C184}" type="pres">
      <dgm:prSet presAssocID="{349B5F9E-213F-4FBE-8767-EDD2B7BF850C}" presName="Name0" presStyleCnt="0">
        <dgm:presLayoutVars>
          <dgm:dir/>
          <dgm:resizeHandles val="exact"/>
        </dgm:presLayoutVars>
      </dgm:prSet>
      <dgm:spPr/>
    </dgm:pt>
    <dgm:pt modelId="{8C982BF4-6F76-4377-A878-8D354C37AF7C}" type="pres">
      <dgm:prSet presAssocID="{349B5F9E-213F-4FBE-8767-EDD2B7BF850C}" presName="fgShape" presStyleLbl="fgShp" presStyleIdx="0" presStyleCnt="1"/>
      <dgm:spPr/>
    </dgm:pt>
    <dgm:pt modelId="{8F9B561D-8AF8-4668-9915-DDFA9489FA14}" type="pres">
      <dgm:prSet presAssocID="{349B5F9E-213F-4FBE-8767-EDD2B7BF850C}" presName="linComp" presStyleCnt="0"/>
      <dgm:spPr/>
    </dgm:pt>
    <dgm:pt modelId="{34D9AB7C-DBA8-4571-9007-F2108D2DF692}" type="pres">
      <dgm:prSet presAssocID="{D9655984-DD9A-405A-8226-39FDC017D793}" presName="compNode" presStyleCnt="0"/>
      <dgm:spPr/>
    </dgm:pt>
    <dgm:pt modelId="{4A428067-C2AB-442D-AEA7-2DD7D483C004}" type="pres">
      <dgm:prSet presAssocID="{D9655984-DD9A-405A-8226-39FDC017D793}" presName="bkgdShape" presStyleLbl="node1" presStyleIdx="0" presStyleCnt="5"/>
      <dgm:spPr/>
    </dgm:pt>
    <dgm:pt modelId="{94432EC0-5C30-40F2-8987-FCF43CFD56CA}" type="pres">
      <dgm:prSet presAssocID="{D9655984-DD9A-405A-8226-39FDC017D793}" presName="nodeTx" presStyleLbl="node1" presStyleIdx="0" presStyleCnt="5">
        <dgm:presLayoutVars>
          <dgm:bulletEnabled val="1"/>
        </dgm:presLayoutVars>
      </dgm:prSet>
      <dgm:spPr/>
    </dgm:pt>
    <dgm:pt modelId="{430232A9-143C-422C-98AC-FBA36A385FDB}" type="pres">
      <dgm:prSet presAssocID="{D9655984-DD9A-405A-8226-39FDC017D793}" presName="invisiNode" presStyleLbl="node1" presStyleIdx="0" presStyleCnt="5"/>
      <dgm:spPr/>
    </dgm:pt>
    <dgm:pt modelId="{5A636E08-31AC-4F92-A85E-846F6CB0EA14}" type="pres">
      <dgm:prSet presAssocID="{D9655984-DD9A-405A-8226-39FDC017D79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2917938-CBD5-4A8F-A3C1-55A3E7FB3FA5}" type="pres">
      <dgm:prSet presAssocID="{10F4E8E2-B569-4731-B799-43E7508EFE32}" presName="sibTrans" presStyleLbl="sibTrans2D1" presStyleIdx="0" presStyleCnt="0"/>
      <dgm:spPr/>
    </dgm:pt>
    <dgm:pt modelId="{C5318AF2-D7CC-4B92-9193-34093FC4C007}" type="pres">
      <dgm:prSet presAssocID="{2A6C6D58-0473-473C-9503-94CD6A1C64A5}" presName="compNode" presStyleCnt="0"/>
      <dgm:spPr/>
    </dgm:pt>
    <dgm:pt modelId="{6E045429-94F4-4F00-BFD3-6C1CF7561432}" type="pres">
      <dgm:prSet presAssocID="{2A6C6D58-0473-473C-9503-94CD6A1C64A5}" presName="bkgdShape" presStyleLbl="node1" presStyleIdx="1" presStyleCnt="5"/>
      <dgm:spPr/>
    </dgm:pt>
    <dgm:pt modelId="{3096150F-DF75-495A-B36C-CC25EB33EB94}" type="pres">
      <dgm:prSet presAssocID="{2A6C6D58-0473-473C-9503-94CD6A1C64A5}" presName="nodeTx" presStyleLbl="node1" presStyleIdx="1" presStyleCnt="5">
        <dgm:presLayoutVars>
          <dgm:bulletEnabled val="1"/>
        </dgm:presLayoutVars>
      </dgm:prSet>
      <dgm:spPr/>
    </dgm:pt>
    <dgm:pt modelId="{59A68DE9-3B44-4FFA-B2E1-7A4268BCAEBB}" type="pres">
      <dgm:prSet presAssocID="{2A6C6D58-0473-473C-9503-94CD6A1C64A5}" presName="invisiNode" presStyleLbl="node1" presStyleIdx="1" presStyleCnt="5"/>
      <dgm:spPr/>
    </dgm:pt>
    <dgm:pt modelId="{87C8984D-C485-4ECD-85B0-EC0146778939}" type="pres">
      <dgm:prSet presAssocID="{2A6C6D58-0473-473C-9503-94CD6A1C64A5}"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8FC7AEEE-556E-416B-AD40-2CDDB8232EC7}" type="pres">
      <dgm:prSet presAssocID="{10CEEC1E-97F7-4B5D-AE95-88B21AD9102F}" presName="sibTrans" presStyleLbl="sibTrans2D1" presStyleIdx="0" presStyleCnt="0"/>
      <dgm:spPr/>
    </dgm:pt>
    <dgm:pt modelId="{E48BF4E7-C4D6-4C45-9DC6-1D2FDD1EE0C8}" type="pres">
      <dgm:prSet presAssocID="{08648EE5-1541-4C22-ADF3-70CA8255B56B}" presName="compNode" presStyleCnt="0"/>
      <dgm:spPr/>
    </dgm:pt>
    <dgm:pt modelId="{F9A9A2CC-C782-45D3-B00E-EAD3F2360456}" type="pres">
      <dgm:prSet presAssocID="{08648EE5-1541-4C22-ADF3-70CA8255B56B}" presName="bkgdShape" presStyleLbl="node1" presStyleIdx="2" presStyleCnt="5"/>
      <dgm:spPr/>
    </dgm:pt>
    <dgm:pt modelId="{FAFF0DDE-9492-45DD-B215-437588BECFBD}" type="pres">
      <dgm:prSet presAssocID="{08648EE5-1541-4C22-ADF3-70CA8255B56B}" presName="nodeTx" presStyleLbl="node1" presStyleIdx="2" presStyleCnt="5">
        <dgm:presLayoutVars>
          <dgm:bulletEnabled val="1"/>
        </dgm:presLayoutVars>
      </dgm:prSet>
      <dgm:spPr/>
    </dgm:pt>
    <dgm:pt modelId="{1374FC89-010E-4D1E-A464-6D131F9FF316}" type="pres">
      <dgm:prSet presAssocID="{08648EE5-1541-4C22-ADF3-70CA8255B56B}" presName="invisiNode" presStyleLbl="node1" presStyleIdx="2" presStyleCnt="5"/>
      <dgm:spPr/>
    </dgm:pt>
    <dgm:pt modelId="{ABD32C3F-8543-4828-A211-9A3AF141F6B7}" type="pres">
      <dgm:prSet presAssocID="{08648EE5-1541-4C22-ADF3-70CA8255B56B}"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0057A0C-A51A-44ED-A700-606813B624CF}" type="pres">
      <dgm:prSet presAssocID="{080369D9-AB0D-4695-ACB7-5B67666CD53A}" presName="sibTrans" presStyleLbl="sibTrans2D1" presStyleIdx="0" presStyleCnt="0"/>
      <dgm:spPr/>
    </dgm:pt>
    <dgm:pt modelId="{9052C409-6B7C-4AF2-B69D-DE44B4755EFA}" type="pres">
      <dgm:prSet presAssocID="{0E3B5623-1116-42AA-AED1-B42AE586D6CC}" presName="compNode" presStyleCnt="0"/>
      <dgm:spPr/>
    </dgm:pt>
    <dgm:pt modelId="{7A2FA297-6474-43D9-8C5A-1DD5141862B3}" type="pres">
      <dgm:prSet presAssocID="{0E3B5623-1116-42AA-AED1-B42AE586D6CC}" presName="bkgdShape" presStyleLbl="node1" presStyleIdx="3" presStyleCnt="5"/>
      <dgm:spPr/>
    </dgm:pt>
    <dgm:pt modelId="{317D4204-A118-44A8-AE81-B290DF33DBC7}" type="pres">
      <dgm:prSet presAssocID="{0E3B5623-1116-42AA-AED1-B42AE586D6CC}" presName="nodeTx" presStyleLbl="node1" presStyleIdx="3" presStyleCnt="5">
        <dgm:presLayoutVars>
          <dgm:bulletEnabled val="1"/>
        </dgm:presLayoutVars>
      </dgm:prSet>
      <dgm:spPr/>
    </dgm:pt>
    <dgm:pt modelId="{935401B0-5F9C-45BA-AF6D-075BE7F3B48D}" type="pres">
      <dgm:prSet presAssocID="{0E3B5623-1116-42AA-AED1-B42AE586D6CC}" presName="invisiNode" presStyleLbl="node1" presStyleIdx="3" presStyleCnt="5"/>
      <dgm:spPr/>
    </dgm:pt>
    <dgm:pt modelId="{6ABCBD19-BBDF-433A-9F10-6720E7845C03}" type="pres">
      <dgm:prSet presAssocID="{0E3B5623-1116-42AA-AED1-B42AE586D6CC}"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4649E631-D9AB-4BC5-800F-4BF99FC3419F}" type="pres">
      <dgm:prSet presAssocID="{DB519CD0-7854-41DD-833D-FA77533F07F7}" presName="sibTrans" presStyleLbl="sibTrans2D1" presStyleIdx="0" presStyleCnt="0"/>
      <dgm:spPr/>
    </dgm:pt>
    <dgm:pt modelId="{69ED29CF-07AC-4837-9E30-7C003E501976}" type="pres">
      <dgm:prSet presAssocID="{C13159B1-808D-444F-8B38-F09D0ECC38FA}" presName="compNode" presStyleCnt="0"/>
      <dgm:spPr/>
    </dgm:pt>
    <dgm:pt modelId="{498C6173-1300-4307-8E27-282AED8C6786}" type="pres">
      <dgm:prSet presAssocID="{C13159B1-808D-444F-8B38-F09D0ECC38FA}" presName="bkgdShape" presStyleLbl="node1" presStyleIdx="4" presStyleCnt="5"/>
      <dgm:spPr/>
    </dgm:pt>
    <dgm:pt modelId="{C1782448-EA78-4303-82A8-63DF90C4F56E}" type="pres">
      <dgm:prSet presAssocID="{C13159B1-808D-444F-8B38-F09D0ECC38FA}" presName="nodeTx" presStyleLbl="node1" presStyleIdx="4" presStyleCnt="5">
        <dgm:presLayoutVars>
          <dgm:bulletEnabled val="1"/>
        </dgm:presLayoutVars>
      </dgm:prSet>
      <dgm:spPr/>
    </dgm:pt>
    <dgm:pt modelId="{7C629129-65E0-4D4D-B49D-BEE215542FE0}" type="pres">
      <dgm:prSet presAssocID="{C13159B1-808D-444F-8B38-F09D0ECC38FA}" presName="invisiNode" presStyleLbl="node1" presStyleIdx="4" presStyleCnt="5"/>
      <dgm:spPr/>
    </dgm:pt>
    <dgm:pt modelId="{56F0C6A6-F1E5-4DE0-A205-508932B1AE8F}" type="pres">
      <dgm:prSet presAssocID="{C13159B1-808D-444F-8B38-F09D0ECC38FA}"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dgm:spPr>
    </dgm:pt>
  </dgm:ptLst>
  <dgm:cxnLst>
    <dgm:cxn modelId="{0F3B9B02-A040-47E3-A07E-6FC534A9BC64}" type="presOf" srcId="{B85817BC-C1B1-4342-B6B3-D0BC4AD6F614}" destId="{F9A9A2CC-C782-45D3-B00E-EAD3F2360456}" srcOrd="0" destOrd="3" presId="urn:microsoft.com/office/officeart/2005/8/layout/hList7"/>
    <dgm:cxn modelId="{8D6A7E0F-3000-4A35-B50F-39A665D97EA4}" type="presOf" srcId="{A66B4A04-A110-4408-BC28-082B5F53B053}" destId="{498C6173-1300-4307-8E27-282AED8C6786}" srcOrd="0" destOrd="2" presId="urn:microsoft.com/office/officeart/2005/8/layout/hList7"/>
    <dgm:cxn modelId="{8669C410-1DD8-4F6C-AE5E-FFDCEAE514EC}" type="presOf" srcId="{D9655984-DD9A-405A-8226-39FDC017D793}" destId="{94432EC0-5C30-40F2-8987-FCF43CFD56CA}" srcOrd="1" destOrd="0" presId="urn:microsoft.com/office/officeart/2005/8/layout/hList7"/>
    <dgm:cxn modelId="{B6066111-6679-492F-AECD-7E460A18064C}" type="presOf" srcId="{A66B4A04-A110-4408-BC28-082B5F53B053}" destId="{C1782448-EA78-4303-82A8-63DF90C4F56E}" srcOrd="1" destOrd="2" presId="urn:microsoft.com/office/officeart/2005/8/layout/hList7"/>
    <dgm:cxn modelId="{AD580E14-A6A8-4601-8445-7A35D6F63FC0}" srcId="{C13159B1-808D-444F-8B38-F09D0ECC38FA}" destId="{8149DD64-681F-4B4C-B98D-68AB96B7E20B}" srcOrd="2" destOrd="0" parTransId="{35963ED4-EBAF-4DBF-B30D-AB6D01EB83A4}" sibTransId="{F094EF5D-1A4B-4D4E-AD64-F376348A499B}"/>
    <dgm:cxn modelId="{F3BED314-8495-4EA6-84E1-1C73B2661A5A}" srcId="{2A6C6D58-0473-473C-9503-94CD6A1C64A5}" destId="{635F66C1-F77F-497D-B7CF-D37F18C72AB2}" srcOrd="0" destOrd="0" parTransId="{9657FDD7-1DFA-483E-9A12-F3491EF71B37}" sibTransId="{21AD7B51-D503-4B0C-92CB-B3C31A6E0A64}"/>
    <dgm:cxn modelId="{41F36016-B98F-4F1C-A7DF-36B0F72F1B32}" srcId="{C13159B1-808D-444F-8B38-F09D0ECC38FA}" destId="{BEB5668B-8035-466D-A1D8-BDA3C41E6A4E}" srcOrd="0" destOrd="0" parTransId="{B081D49F-FA47-4B3D-B696-C7EC05AC8E39}" sibTransId="{FB7EF58C-3B78-4E45-9F09-A6DE0FB5F769}"/>
    <dgm:cxn modelId="{53B4B919-20FB-46FA-87AC-CFD6FB375263}" type="presOf" srcId="{CD69D487-3775-4F6E-89BB-9E82769386E7}" destId="{94432EC0-5C30-40F2-8987-FCF43CFD56CA}" srcOrd="1" destOrd="2" presId="urn:microsoft.com/office/officeart/2005/8/layout/hList7"/>
    <dgm:cxn modelId="{AF91C51A-58A0-4312-8558-050E70B30F73}" type="presOf" srcId="{BEB5668B-8035-466D-A1D8-BDA3C41E6A4E}" destId="{498C6173-1300-4307-8E27-282AED8C6786}" srcOrd="0" destOrd="1" presId="urn:microsoft.com/office/officeart/2005/8/layout/hList7"/>
    <dgm:cxn modelId="{4A9BF427-4B47-42E7-9C74-5DCDF9BB85AB}" srcId="{D9655984-DD9A-405A-8226-39FDC017D793}" destId="{A61993EA-02FD-494C-B22E-A12C8FEA64A8}" srcOrd="2" destOrd="0" parTransId="{1B9BF9BF-4F18-4E07-B3CC-DC1DFC7623DF}" sibTransId="{F8C6D419-531C-4202-8C5B-05B43AC1CD28}"/>
    <dgm:cxn modelId="{B62EED28-05D4-4826-A1E9-AE712DF81D46}" type="presOf" srcId="{D9655984-DD9A-405A-8226-39FDC017D793}" destId="{4A428067-C2AB-442D-AEA7-2DD7D483C004}" srcOrd="0" destOrd="0" presId="urn:microsoft.com/office/officeart/2005/8/layout/hList7"/>
    <dgm:cxn modelId="{0FB2B32B-189D-4FF7-B784-033E23D8FF4B}" type="presOf" srcId="{08648EE5-1541-4C22-ADF3-70CA8255B56B}" destId="{FAFF0DDE-9492-45DD-B215-437588BECFBD}" srcOrd="1" destOrd="0" presId="urn:microsoft.com/office/officeart/2005/8/layout/hList7"/>
    <dgm:cxn modelId="{649AE42C-232C-4201-9160-1FD20FAEC987}" type="presOf" srcId="{0E3B5623-1116-42AA-AED1-B42AE586D6CC}" destId="{317D4204-A118-44A8-AE81-B290DF33DBC7}" srcOrd="1" destOrd="0" presId="urn:microsoft.com/office/officeart/2005/8/layout/hList7"/>
    <dgm:cxn modelId="{B9D1BC37-9629-4D6A-85B1-D53503659D17}" type="presOf" srcId="{60D202E9-46F0-4044-8FCC-6F3D8D4393BB}" destId="{94432EC0-5C30-40F2-8987-FCF43CFD56CA}" srcOrd="1" destOrd="1" presId="urn:microsoft.com/office/officeart/2005/8/layout/hList7"/>
    <dgm:cxn modelId="{3BDB073B-F3E2-4B06-85A9-B3A5999C044B}" type="presOf" srcId="{DD151981-5CBD-42D4-B8AE-514906199DC3}" destId="{7A2FA297-6474-43D9-8C5A-1DD5141862B3}" srcOrd="0" destOrd="2" presId="urn:microsoft.com/office/officeart/2005/8/layout/hList7"/>
    <dgm:cxn modelId="{BD43D35B-B2F1-48BB-AE39-F978912C9D3F}" srcId="{349B5F9E-213F-4FBE-8767-EDD2B7BF850C}" destId="{D9655984-DD9A-405A-8226-39FDC017D793}" srcOrd="0" destOrd="0" parTransId="{B32E2296-4B9B-45B6-B620-2F2DCC321F22}" sibTransId="{10F4E8E2-B569-4731-B799-43E7508EFE32}"/>
    <dgm:cxn modelId="{1128F05D-BDE9-4BA4-A3AA-935C709DC33C}" type="presOf" srcId="{A61993EA-02FD-494C-B22E-A12C8FEA64A8}" destId="{4A428067-C2AB-442D-AEA7-2DD7D483C004}" srcOrd="0" destOrd="3" presId="urn:microsoft.com/office/officeart/2005/8/layout/hList7"/>
    <dgm:cxn modelId="{4CC9FD61-D766-45EA-A6B2-2899108511BD}" type="presOf" srcId="{BEB5668B-8035-466D-A1D8-BDA3C41E6A4E}" destId="{C1782448-EA78-4303-82A8-63DF90C4F56E}" srcOrd="1" destOrd="1" presId="urn:microsoft.com/office/officeart/2005/8/layout/hList7"/>
    <dgm:cxn modelId="{89EFC842-669D-437F-8926-CF669A8CAA10}" type="presOf" srcId="{B85817BC-C1B1-4342-B6B3-D0BC4AD6F614}" destId="{FAFF0DDE-9492-45DD-B215-437588BECFBD}" srcOrd="1" destOrd="3" presId="urn:microsoft.com/office/officeart/2005/8/layout/hList7"/>
    <dgm:cxn modelId="{F0174E43-40EB-4927-ADA5-3BFAE7CD7B4C}" type="presOf" srcId="{5AB8641E-AFC5-413A-8206-2914EF8C4C2A}" destId="{317D4204-A118-44A8-AE81-B290DF33DBC7}" srcOrd="1" destOrd="1" presId="urn:microsoft.com/office/officeart/2005/8/layout/hList7"/>
    <dgm:cxn modelId="{756F4B64-3343-49A2-8084-02D4611A409A}" srcId="{349B5F9E-213F-4FBE-8767-EDD2B7BF850C}" destId="{C13159B1-808D-444F-8B38-F09D0ECC38FA}" srcOrd="4" destOrd="0" parTransId="{52DBD012-29CA-4BB9-9D87-81C47E810D2F}" sibTransId="{0C777364-11B9-4195-80CE-6CDE7A5C3923}"/>
    <dgm:cxn modelId="{38386C4A-AF14-408C-B221-00E926225144}" type="presOf" srcId="{349B5F9E-213F-4FBE-8767-EDD2B7BF850C}" destId="{2F42AAA3-8A55-4783-BFC2-CCAA1DD3C184}" srcOrd="0" destOrd="0" presId="urn:microsoft.com/office/officeart/2005/8/layout/hList7"/>
    <dgm:cxn modelId="{8C2A564B-E8E5-4E7E-A9C4-70927717F8B4}" srcId="{0E3B5623-1116-42AA-AED1-B42AE586D6CC}" destId="{DD151981-5CBD-42D4-B8AE-514906199DC3}" srcOrd="1" destOrd="0" parTransId="{B6D79B7E-B832-4E7E-AB73-2222AC38730A}" sibTransId="{9E37519B-33F5-48EA-8FA3-8A048CA3E389}"/>
    <dgm:cxn modelId="{C507376E-3B01-4CE0-A89D-33D49373A5C2}" type="presOf" srcId="{08648EE5-1541-4C22-ADF3-70CA8255B56B}" destId="{F9A9A2CC-C782-45D3-B00E-EAD3F2360456}" srcOrd="0" destOrd="0" presId="urn:microsoft.com/office/officeart/2005/8/layout/hList7"/>
    <dgm:cxn modelId="{6A959B4E-4F9D-4809-A299-59B70F99FCCF}" type="presOf" srcId="{5AB8641E-AFC5-413A-8206-2914EF8C4C2A}" destId="{7A2FA297-6474-43D9-8C5A-1DD5141862B3}" srcOrd="0" destOrd="1" presId="urn:microsoft.com/office/officeart/2005/8/layout/hList7"/>
    <dgm:cxn modelId="{F553AC4F-A751-4EBA-8057-D97447F83CD2}" type="presOf" srcId="{C13159B1-808D-444F-8B38-F09D0ECC38FA}" destId="{C1782448-EA78-4303-82A8-63DF90C4F56E}" srcOrd="1" destOrd="0" presId="urn:microsoft.com/office/officeart/2005/8/layout/hList7"/>
    <dgm:cxn modelId="{F6E15E74-A83A-4A1E-9F42-2069AA705C68}" type="presOf" srcId="{DB519CD0-7854-41DD-833D-FA77533F07F7}" destId="{4649E631-D9AB-4BC5-800F-4BF99FC3419F}" srcOrd="0" destOrd="0" presId="urn:microsoft.com/office/officeart/2005/8/layout/hList7"/>
    <dgm:cxn modelId="{12FF8776-903C-413A-B76B-B24032B7AFF3}" type="presOf" srcId="{10F4E8E2-B569-4731-B799-43E7508EFE32}" destId="{92917938-CBD5-4A8F-A3C1-55A3E7FB3FA5}" srcOrd="0" destOrd="0" presId="urn:microsoft.com/office/officeart/2005/8/layout/hList7"/>
    <dgm:cxn modelId="{DD4B6D7A-E9E6-4812-80E2-F32AAB48AA03}" srcId="{2A6C6D58-0473-473C-9503-94CD6A1C64A5}" destId="{E8889B54-F86E-4A7B-9492-33556112F9BC}" srcOrd="1" destOrd="0" parTransId="{328FE3C0-668D-4D2E-BBC3-ECCBBC2E0989}" sibTransId="{DF6CAA5F-F33A-4475-8E4E-9A8C1B948F3D}"/>
    <dgm:cxn modelId="{84764D7A-FD7E-469C-949F-4EF8BEA5DE56}" type="presOf" srcId="{02CD58D0-11DF-44CC-B6F6-DF376AD8837E}" destId="{F9A9A2CC-C782-45D3-B00E-EAD3F2360456}" srcOrd="0" destOrd="2" presId="urn:microsoft.com/office/officeart/2005/8/layout/hList7"/>
    <dgm:cxn modelId="{F1EE2680-EAF7-4247-893D-A20DD0F3E085}" type="presOf" srcId="{0E3B5623-1116-42AA-AED1-B42AE586D6CC}" destId="{7A2FA297-6474-43D9-8C5A-1DD5141862B3}" srcOrd="0" destOrd="0" presId="urn:microsoft.com/office/officeart/2005/8/layout/hList7"/>
    <dgm:cxn modelId="{56139A85-7CB6-4C35-8C1C-24027DFBDB77}" srcId="{08648EE5-1541-4C22-ADF3-70CA8255B56B}" destId="{B85817BC-C1B1-4342-B6B3-D0BC4AD6F614}" srcOrd="2" destOrd="0" parTransId="{45AFB563-6E73-47C9-BEB2-86AC78B8CA79}" sibTransId="{9001C60C-289D-4EA7-82EA-67D3B68B0800}"/>
    <dgm:cxn modelId="{54290A8B-2079-4362-A009-1903B1AA7D16}" type="presOf" srcId="{E8889B54-F86E-4A7B-9492-33556112F9BC}" destId="{3096150F-DF75-495A-B36C-CC25EB33EB94}" srcOrd="1" destOrd="2" presId="urn:microsoft.com/office/officeart/2005/8/layout/hList7"/>
    <dgm:cxn modelId="{18B22194-28B8-44C8-9C3E-E41438AD4312}" type="presOf" srcId="{A61993EA-02FD-494C-B22E-A12C8FEA64A8}" destId="{94432EC0-5C30-40F2-8987-FCF43CFD56CA}" srcOrd="1" destOrd="3" presId="urn:microsoft.com/office/officeart/2005/8/layout/hList7"/>
    <dgm:cxn modelId="{CF225B99-7539-4ECD-BB98-6A9CBD989909}" type="presOf" srcId="{635F66C1-F77F-497D-B7CF-D37F18C72AB2}" destId="{3096150F-DF75-495A-B36C-CC25EB33EB94}" srcOrd="1" destOrd="1" presId="urn:microsoft.com/office/officeart/2005/8/layout/hList7"/>
    <dgm:cxn modelId="{ED238F9D-47CC-4300-81B5-C37B0768D894}" type="presOf" srcId="{2A6C6D58-0473-473C-9503-94CD6A1C64A5}" destId="{3096150F-DF75-495A-B36C-CC25EB33EB94}" srcOrd="1" destOrd="0" presId="urn:microsoft.com/office/officeart/2005/8/layout/hList7"/>
    <dgm:cxn modelId="{3BB5A49E-339F-4BA6-874A-51CE83E85285}" srcId="{08648EE5-1541-4C22-ADF3-70CA8255B56B}" destId="{230DA8D1-C028-42D3-A829-CD2FE5326994}" srcOrd="0" destOrd="0" parTransId="{5BEA8469-4385-4E90-B7E3-3F2196FBDA93}" sibTransId="{1F512C42-7C0F-4483-8771-6442ECF68B42}"/>
    <dgm:cxn modelId="{978B7B9F-568D-4ECE-93CB-60AFD4C208CA}" type="presOf" srcId="{2A6C6D58-0473-473C-9503-94CD6A1C64A5}" destId="{6E045429-94F4-4F00-BFD3-6C1CF7561432}" srcOrd="0" destOrd="0" presId="urn:microsoft.com/office/officeart/2005/8/layout/hList7"/>
    <dgm:cxn modelId="{930056A2-52AC-4467-9A48-57587CEEFD28}" srcId="{D9655984-DD9A-405A-8226-39FDC017D793}" destId="{CD69D487-3775-4F6E-89BB-9E82769386E7}" srcOrd="1" destOrd="0" parTransId="{7E7CB52F-74C6-4906-B2A5-A23E91532E79}" sibTransId="{446B8BB9-7CC0-4359-A04A-5C138125EB83}"/>
    <dgm:cxn modelId="{2539A3A5-E763-47C5-925A-9EA1670B3E12}" type="presOf" srcId="{E8889B54-F86E-4A7B-9492-33556112F9BC}" destId="{6E045429-94F4-4F00-BFD3-6C1CF7561432}" srcOrd="0" destOrd="2" presId="urn:microsoft.com/office/officeart/2005/8/layout/hList7"/>
    <dgm:cxn modelId="{8A6BE7A7-A659-4FD4-B941-E589AE637547}" type="presOf" srcId="{10CEEC1E-97F7-4B5D-AE95-88B21AD9102F}" destId="{8FC7AEEE-556E-416B-AD40-2CDDB8232EC7}" srcOrd="0" destOrd="0" presId="urn:microsoft.com/office/officeart/2005/8/layout/hList7"/>
    <dgm:cxn modelId="{52EFF4A9-EE4D-4524-8A90-F9DFE2674EF2}" type="presOf" srcId="{230DA8D1-C028-42D3-A829-CD2FE5326994}" destId="{FAFF0DDE-9492-45DD-B215-437588BECFBD}" srcOrd="1" destOrd="1" presId="urn:microsoft.com/office/officeart/2005/8/layout/hList7"/>
    <dgm:cxn modelId="{2A714CAF-0F8D-4C9E-859F-56837347866D}" type="presOf" srcId="{CD69D487-3775-4F6E-89BB-9E82769386E7}" destId="{4A428067-C2AB-442D-AEA7-2DD7D483C004}" srcOrd="0" destOrd="2" presId="urn:microsoft.com/office/officeart/2005/8/layout/hList7"/>
    <dgm:cxn modelId="{0D12C6B2-9FBD-4E31-AA5B-DE72C8B9DDFB}" type="presOf" srcId="{C13159B1-808D-444F-8B38-F09D0ECC38FA}" destId="{498C6173-1300-4307-8E27-282AED8C6786}" srcOrd="0" destOrd="0" presId="urn:microsoft.com/office/officeart/2005/8/layout/hList7"/>
    <dgm:cxn modelId="{257956B3-AE53-411D-90AE-0820EE2037A4}" srcId="{349B5F9E-213F-4FBE-8767-EDD2B7BF850C}" destId="{0E3B5623-1116-42AA-AED1-B42AE586D6CC}" srcOrd="3" destOrd="0" parTransId="{E9574488-035E-4FDD-AD05-032A368A53FD}" sibTransId="{DB519CD0-7854-41DD-833D-FA77533F07F7}"/>
    <dgm:cxn modelId="{E9C152B6-AB22-499A-9F87-FEAF3940B853}" srcId="{349B5F9E-213F-4FBE-8767-EDD2B7BF850C}" destId="{08648EE5-1541-4C22-ADF3-70CA8255B56B}" srcOrd="2" destOrd="0" parTransId="{E9CEDF71-E852-40DC-B440-637E559CCA6B}" sibTransId="{080369D9-AB0D-4695-ACB7-5B67666CD53A}"/>
    <dgm:cxn modelId="{4D15F5B7-F36E-426C-9EE5-7915AFCBFBB7}" srcId="{D9655984-DD9A-405A-8226-39FDC017D793}" destId="{5D61FA18-E98C-4022-BB74-AFBA8B90DF43}" srcOrd="3" destOrd="0" parTransId="{FFF7464D-0750-4616-8B68-A1CC30A37053}" sibTransId="{D28C3AE4-5EED-4448-B435-88885A909138}"/>
    <dgm:cxn modelId="{5DF58DB9-9590-4636-AB6E-A9296F0328EE}" srcId="{349B5F9E-213F-4FBE-8767-EDD2B7BF850C}" destId="{2A6C6D58-0473-473C-9503-94CD6A1C64A5}" srcOrd="1" destOrd="0" parTransId="{6DEDC8FB-DECE-4814-82AD-33DEA1955589}" sibTransId="{10CEEC1E-97F7-4B5D-AE95-88B21AD9102F}"/>
    <dgm:cxn modelId="{56C6B3B9-1087-44F3-B5F9-29ED4A0C3C70}" srcId="{C13159B1-808D-444F-8B38-F09D0ECC38FA}" destId="{A66B4A04-A110-4408-BC28-082B5F53B053}" srcOrd="1" destOrd="0" parTransId="{125A7F27-09B8-4FF0-995C-3703B8C69A16}" sibTransId="{2E07D8A9-7FE1-4D66-A0E6-7B06133216E7}"/>
    <dgm:cxn modelId="{2D6136BB-B8AD-4D30-9D91-0FE6E2DA2433}" type="presOf" srcId="{5D61FA18-E98C-4022-BB74-AFBA8B90DF43}" destId="{4A428067-C2AB-442D-AEA7-2DD7D483C004}" srcOrd="0" destOrd="4" presId="urn:microsoft.com/office/officeart/2005/8/layout/hList7"/>
    <dgm:cxn modelId="{9D4282C0-8642-44C0-A249-08BF8A4D1EE2}" srcId="{08648EE5-1541-4C22-ADF3-70CA8255B56B}" destId="{02CD58D0-11DF-44CC-B6F6-DF376AD8837E}" srcOrd="1" destOrd="0" parTransId="{335B980B-CED4-4CFB-9681-F5B1F3D4C81F}" sibTransId="{947D0D0D-0F18-4E71-A3A9-FFDC547561AC}"/>
    <dgm:cxn modelId="{E6F499C1-642C-4E78-ACF4-B6DB02341FD0}" type="presOf" srcId="{8149DD64-681F-4B4C-B98D-68AB96B7E20B}" destId="{498C6173-1300-4307-8E27-282AED8C6786}" srcOrd="0" destOrd="3" presId="urn:microsoft.com/office/officeart/2005/8/layout/hList7"/>
    <dgm:cxn modelId="{B03E30C5-DAF5-42F3-9254-EFFC20DE2BB5}" type="presOf" srcId="{DD151981-5CBD-42D4-B8AE-514906199DC3}" destId="{317D4204-A118-44A8-AE81-B290DF33DBC7}" srcOrd="1" destOrd="2" presId="urn:microsoft.com/office/officeart/2005/8/layout/hList7"/>
    <dgm:cxn modelId="{5B6BE1C8-6DF4-4E8E-A65F-D76753FF37DE}" type="presOf" srcId="{5D61FA18-E98C-4022-BB74-AFBA8B90DF43}" destId="{94432EC0-5C30-40F2-8987-FCF43CFD56CA}" srcOrd="1" destOrd="4" presId="urn:microsoft.com/office/officeart/2005/8/layout/hList7"/>
    <dgm:cxn modelId="{2E5FAED0-90E7-4E68-BCED-6724EBAFBC04}" srcId="{D9655984-DD9A-405A-8226-39FDC017D793}" destId="{60D202E9-46F0-4044-8FCC-6F3D8D4393BB}" srcOrd="0" destOrd="0" parTransId="{029D2C50-B9F4-4A71-96D0-5BE15403CE8E}" sibTransId="{25C6E2EF-479F-4182-9AF0-F2ED696D9811}"/>
    <dgm:cxn modelId="{07EC7ADF-6341-46BD-9D35-0B1DDEA46300}" type="presOf" srcId="{635F66C1-F77F-497D-B7CF-D37F18C72AB2}" destId="{6E045429-94F4-4F00-BFD3-6C1CF7561432}" srcOrd="0" destOrd="1" presId="urn:microsoft.com/office/officeart/2005/8/layout/hList7"/>
    <dgm:cxn modelId="{9595A0E1-A822-475A-93DD-6EF7AD2B25B0}" srcId="{0E3B5623-1116-42AA-AED1-B42AE586D6CC}" destId="{5AB8641E-AFC5-413A-8206-2914EF8C4C2A}" srcOrd="0" destOrd="0" parTransId="{7331ADF1-2F88-4792-B779-CAAE555DFC4E}" sibTransId="{FD481236-497A-4A32-83C2-ED34C9E3F7E5}"/>
    <dgm:cxn modelId="{9044B5E2-7063-4847-806E-9AD61D4F2D07}" type="presOf" srcId="{080369D9-AB0D-4695-ACB7-5B67666CD53A}" destId="{E0057A0C-A51A-44ED-A700-606813B624CF}" srcOrd="0" destOrd="0" presId="urn:microsoft.com/office/officeart/2005/8/layout/hList7"/>
    <dgm:cxn modelId="{774F24E3-1F7F-4403-81E5-F481AD77F06C}" type="presOf" srcId="{8149DD64-681F-4B4C-B98D-68AB96B7E20B}" destId="{C1782448-EA78-4303-82A8-63DF90C4F56E}" srcOrd="1" destOrd="3" presId="urn:microsoft.com/office/officeart/2005/8/layout/hList7"/>
    <dgm:cxn modelId="{1BDCC3F2-3696-49F2-95F6-BA7647F269B6}" type="presOf" srcId="{02CD58D0-11DF-44CC-B6F6-DF376AD8837E}" destId="{FAFF0DDE-9492-45DD-B215-437588BECFBD}" srcOrd="1" destOrd="2" presId="urn:microsoft.com/office/officeart/2005/8/layout/hList7"/>
    <dgm:cxn modelId="{C955C2F3-C713-402B-B760-41E700A69BB1}" type="presOf" srcId="{230DA8D1-C028-42D3-A829-CD2FE5326994}" destId="{F9A9A2CC-C782-45D3-B00E-EAD3F2360456}" srcOrd="0" destOrd="1" presId="urn:microsoft.com/office/officeart/2005/8/layout/hList7"/>
    <dgm:cxn modelId="{D2C8F2FF-5086-4A7A-90EE-39DC579964F2}" type="presOf" srcId="{60D202E9-46F0-4044-8FCC-6F3D8D4393BB}" destId="{4A428067-C2AB-442D-AEA7-2DD7D483C004}" srcOrd="0" destOrd="1" presId="urn:microsoft.com/office/officeart/2005/8/layout/hList7"/>
    <dgm:cxn modelId="{BB8D73D6-3BCF-47B6-899B-3BCA5B554E3F}" type="presParOf" srcId="{2F42AAA3-8A55-4783-BFC2-CCAA1DD3C184}" destId="{8C982BF4-6F76-4377-A878-8D354C37AF7C}" srcOrd="0" destOrd="0" presId="urn:microsoft.com/office/officeart/2005/8/layout/hList7"/>
    <dgm:cxn modelId="{D77DEAE2-D99F-448D-95A9-6487557C414D}" type="presParOf" srcId="{2F42AAA3-8A55-4783-BFC2-CCAA1DD3C184}" destId="{8F9B561D-8AF8-4668-9915-DDFA9489FA14}" srcOrd="1" destOrd="0" presId="urn:microsoft.com/office/officeart/2005/8/layout/hList7"/>
    <dgm:cxn modelId="{1B24DCC3-AD71-469A-860F-04080BC9D769}" type="presParOf" srcId="{8F9B561D-8AF8-4668-9915-DDFA9489FA14}" destId="{34D9AB7C-DBA8-4571-9007-F2108D2DF692}" srcOrd="0" destOrd="0" presId="urn:microsoft.com/office/officeart/2005/8/layout/hList7"/>
    <dgm:cxn modelId="{30CB5426-8150-4136-ACAE-B248A83C59F2}" type="presParOf" srcId="{34D9AB7C-DBA8-4571-9007-F2108D2DF692}" destId="{4A428067-C2AB-442D-AEA7-2DD7D483C004}" srcOrd="0" destOrd="0" presId="urn:microsoft.com/office/officeart/2005/8/layout/hList7"/>
    <dgm:cxn modelId="{638F20BA-D2A9-4D13-9517-7ACCEEB01746}" type="presParOf" srcId="{34D9AB7C-DBA8-4571-9007-F2108D2DF692}" destId="{94432EC0-5C30-40F2-8987-FCF43CFD56CA}" srcOrd="1" destOrd="0" presId="urn:microsoft.com/office/officeart/2005/8/layout/hList7"/>
    <dgm:cxn modelId="{2C2F96FB-7453-4885-BF21-FAA311A7DF27}" type="presParOf" srcId="{34D9AB7C-DBA8-4571-9007-F2108D2DF692}" destId="{430232A9-143C-422C-98AC-FBA36A385FDB}" srcOrd="2" destOrd="0" presId="urn:microsoft.com/office/officeart/2005/8/layout/hList7"/>
    <dgm:cxn modelId="{8010DB87-266D-4446-8537-9FA94D2D9811}" type="presParOf" srcId="{34D9AB7C-DBA8-4571-9007-F2108D2DF692}" destId="{5A636E08-31AC-4F92-A85E-846F6CB0EA14}" srcOrd="3" destOrd="0" presId="urn:microsoft.com/office/officeart/2005/8/layout/hList7"/>
    <dgm:cxn modelId="{EDD8CFE3-1F32-42C0-813E-970C90796D29}" type="presParOf" srcId="{8F9B561D-8AF8-4668-9915-DDFA9489FA14}" destId="{92917938-CBD5-4A8F-A3C1-55A3E7FB3FA5}" srcOrd="1" destOrd="0" presId="urn:microsoft.com/office/officeart/2005/8/layout/hList7"/>
    <dgm:cxn modelId="{42D21BF7-C724-472B-A445-F1A04A969D0D}" type="presParOf" srcId="{8F9B561D-8AF8-4668-9915-DDFA9489FA14}" destId="{C5318AF2-D7CC-4B92-9193-34093FC4C007}" srcOrd="2" destOrd="0" presId="urn:microsoft.com/office/officeart/2005/8/layout/hList7"/>
    <dgm:cxn modelId="{04E5522A-5438-495C-A9D0-5957F7E784E2}" type="presParOf" srcId="{C5318AF2-D7CC-4B92-9193-34093FC4C007}" destId="{6E045429-94F4-4F00-BFD3-6C1CF7561432}" srcOrd="0" destOrd="0" presId="urn:microsoft.com/office/officeart/2005/8/layout/hList7"/>
    <dgm:cxn modelId="{36F7E056-D6B0-4693-9E41-0E3ADECC785B}" type="presParOf" srcId="{C5318AF2-D7CC-4B92-9193-34093FC4C007}" destId="{3096150F-DF75-495A-B36C-CC25EB33EB94}" srcOrd="1" destOrd="0" presId="urn:microsoft.com/office/officeart/2005/8/layout/hList7"/>
    <dgm:cxn modelId="{1AC1F46F-749D-423A-A144-90A87E29B539}" type="presParOf" srcId="{C5318AF2-D7CC-4B92-9193-34093FC4C007}" destId="{59A68DE9-3B44-4FFA-B2E1-7A4268BCAEBB}" srcOrd="2" destOrd="0" presId="urn:microsoft.com/office/officeart/2005/8/layout/hList7"/>
    <dgm:cxn modelId="{FA3D9AF7-EEE8-4342-BFB6-DA66F2DD2488}" type="presParOf" srcId="{C5318AF2-D7CC-4B92-9193-34093FC4C007}" destId="{87C8984D-C485-4ECD-85B0-EC0146778939}" srcOrd="3" destOrd="0" presId="urn:microsoft.com/office/officeart/2005/8/layout/hList7"/>
    <dgm:cxn modelId="{5F9D2909-6039-4219-AF35-45888CCE4927}" type="presParOf" srcId="{8F9B561D-8AF8-4668-9915-DDFA9489FA14}" destId="{8FC7AEEE-556E-416B-AD40-2CDDB8232EC7}" srcOrd="3" destOrd="0" presId="urn:microsoft.com/office/officeart/2005/8/layout/hList7"/>
    <dgm:cxn modelId="{60EBD4E9-AE90-4012-AD25-B259D8DF3BBB}" type="presParOf" srcId="{8F9B561D-8AF8-4668-9915-DDFA9489FA14}" destId="{E48BF4E7-C4D6-4C45-9DC6-1D2FDD1EE0C8}" srcOrd="4" destOrd="0" presId="urn:microsoft.com/office/officeart/2005/8/layout/hList7"/>
    <dgm:cxn modelId="{F1D985B1-553D-4F0E-A443-839083C9810F}" type="presParOf" srcId="{E48BF4E7-C4D6-4C45-9DC6-1D2FDD1EE0C8}" destId="{F9A9A2CC-C782-45D3-B00E-EAD3F2360456}" srcOrd="0" destOrd="0" presId="urn:microsoft.com/office/officeart/2005/8/layout/hList7"/>
    <dgm:cxn modelId="{F775BB6C-C843-43A0-A9B9-317377657F67}" type="presParOf" srcId="{E48BF4E7-C4D6-4C45-9DC6-1D2FDD1EE0C8}" destId="{FAFF0DDE-9492-45DD-B215-437588BECFBD}" srcOrd="1" destOrd="0" presId="urn:microsoft.com/office/officeart/2005/8/layout/hList7"/>
    <dgm:cxn modelId="{1D3EBF30-ED01-4A1B-B07A-DA99C5082F59}" type="presParOf" srcId="{E48BF4E7-C4D6-4C45-9DC6-1D2FDD1EE0C8}" destId="{1374FC89-010E-4D1E-A464-6D131F9FF316}" srcOrd="2" destOrd="0" presId="urn:microsoft.com/office/officeart/2005/8/layout/hList7"/>
    <dgm:cxn modelId="{006CD47F-D54A-4EDD-9B63-BDE0A285E096}" type="presParOf" srcId="{E48BF4E7-C4D6-4C45-9DC6-1D2FDD1EE0C8}" destId="{ABD32C3F-8543-4828-A211-9A3AF141F6B7}" srcOrd="3" destOrd="0" presId="urn:microsoft.com/office/officeart/2005/8/layout/hList7"/>
    <dgm:cxn modelId="{0D21FD9C-B752-45A2-83FC-108F4F4CB60B}" type="presParOf" srcId="{8F9B561D-8AF8-4668-9915-DDFA9489FA14}" destId="{E0057A0C-A51A-44ED-A700-606813B624CF}" srcOrd="5" destOrd="0" presId="urn:microsoft.com/office/officeart/2005/8/layout/hList7"/>
    <dgm:cxn modelId="{1EE6357D-E652-4A21-92C9-E74A41B4370D}" type="presParOf" srcId="{8F9B561D-8AF8-4668-9915-DDFA9489FA14}" destId="{9052C409-6B7C-4AF2-B69D-DE44B4755EFA}" srcOrd="6" destOrd="0" presId="urn:microsoft.com/office/officeart/2005/8/layout/hList7"/>
    <dgm:cxn modelId="{2129D071-7F7E-464A-A5E5-8D400E8F815A}" type="presParOf" srcId="{9052C409-6B7C-4AF2-B69D-DE44B4755EFA}" destId="{7A2FA297-6474-43D9-8C5A-1DD5141862B3}" srcOrd="0" destOrd="0" presId="urn:microsoft.com/office/officeart/2005/8/layout/hList7"/>
    <dgm:cxn modelId="{8255367C-40AC-4A54-A837-04A32754603F}" type="presParOf" srcId="{9052C409-6B7C-4AF2-B69D-DE44B4755EFA}" destId="{317D4204-A118-44A8-AE81-B290DF33DBC7}" srcOrd="1" destOrd="0" presId="urn:microsoft.com/office/officeart/2005/8/layout/hList7"/>
    <dgm:cxn modelId="{5B58D98C-64D1-4B77-88F7-C29C85F111A1}" type="presParOf" srcId="{9052C409-6B7C-4AF2-B69D-DE44B4755EFA}" destId="{935401B0-5F9C-45BA-AF6D-075BE7F3B48D}" srcOrd="2" destOrd="0" presId="urn:microsoft.com/office/officeart/2005/8/layout/hList7"/>
    <dgm:cxn modelId="{37F46462-3E91-431D-88BB-D26CB221FF0E}" type="presParOf" srcId="{9052C409-6B7C-4AF2-B69D-DE44B4755EFA}" destId="{6ABCBD19-BBDF-433A-9F10-6720E7845C03}" srcOrd="3" destOrd="0" presId="urn:microsoft.com/office/officeart/2005/8/layout/hList7"/>
    <dgm:cxn modelId="{F076B8F7-5E28-4EC1-AEAA-2E1CEDC66614}" type="presParOf" srcId="{8F9B561D-8AF8-4668-9915-DDFA9489FA14}" destId="{4649E631-D9AB-4BC5-800F-4BF99FC3419F}" srcOrd="7" destOrd="0" presId="urn:microsoft.com/office/officeart/2005/8/layout/hList7"/>
    <dgm:cxn modelId="{D992831A-0608-4B9B-81F4-CA7D48337B7A}" type="presParOf" srcId="{8F9B561D-8AF8-4668-9915-DDFA9489FA14}" destId="{69ED29CF-07AC-4837-9E30-7C003E501976}" srcOrd="8" destOrd="0" presId="urn:microsoft.com/office/officeart/2005/8/layout/hList7"/>
    <dgm:cxn modelId="{A62742D2-A8E5-4624-A905-9A7E6046C5F9}" type="presParOf" srcId="{69ED29CF-07AC-4837-9E30-7C003E501976}" destId="{498C6173-1300-4307-8E27-282AED8C6786}" srcOrd="0" destOrd="0" presId="urn:microsoft.com/office/officeart/2005/8/layout/hList7"/>
    <dgm:cxn modelId="{50FACB68-5106-4999-9516-9A5333C06D2A}" type="presParOf" srcId="{69ED29CF-07AC-4837-9E30-7C003E501976}" destId="{C1782448-EA78-4303-82A8-63DF90C4F56E}" srcOrd="1" destOrd="0" presId="urn:microsoft.com/office/officeart/2005/8/layout/hList7"/>
    <dgm:cxn modelId="{67A00D36-30A5-4F8E-867D-1230402EFC61}" type="presParOf" srcId="{69ED29CF-07AC-4837-9E30-7C003E501976}" destId="{7C629129-65E0-4D4D-B49D-BEE215542FE0}" srcOrd="2" destOrd="0" presId="urn:microsoft.com/office/officeart/2005/8/layout/hList7"/>
    <dgm:cxn modelId="{916D2BDF-135D-47B2-AC80-CD9F11BB5AEB}" type="presParOf" srcId="{69ED29CF-07AC-4837-9E30-7C003E501976}" destId="{56F0C6A6-F1E5-4DE0-A205-508932B1AE8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8067-C2AB-442D-AEA7-2DD7D483C004}">
      <dsp:nvSpPr>
        <dsp:cNvPr id="0" name=""/>
        <dsp:cNvSpPr/>
      </dsp:nvSpPr>
      <dsp:spPr>
        <a:xfrm>
          <a:off x="0" y="0"/>
          <a:ext cx="1591259" cy="41330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SES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Built environ.</a:t>
          </a:r>
        </a:p>
      </dsp:txBody>
      <dsp:txXfrm>
        <a:off x="0" y="1653222"/>
        <a:ext cx="1591259" cy="1653222"/>
      </dsp:txXfrm>
    </dsp:sp>
    <dsp:sp modelId="{5A636E08-31AC-4F92-A85E-846F6CB0EA14}">
      <dsp:nvSpPr>
        <dsp:cNvPr id="0" name=""/>
        <dsp:cNvSpPr/>
      </dsp:nvSpPr>
      <dsp:spPr>
        <a:xfrm>
          <a:off x="107475" y="247983"/>
          <a:ext cx="1376307" cy="13763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045429-94F4-4F00-BFD3-6C1CF7561432}">
      <dsp:nvSpPr>
        <dsp:cNvPr id="0" name=""/>
        <dsp:cNvSpPr/>
      </dsp:nvSpPr>
      <dsp:spPr>
        <a:xfrm>
          <a:off x="1638997" y="0"/>
          <a:ext cx="1591259" cy="41330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Culture &amp; Language</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1638997" y="1653222"/>
        <a:ext cx="1591259" cy="1653222"/>
      </dsp:txXfrm>
    </dsp:sp>
    <dsp:sp modelId="{87C8984D-C485-4ECD-85B0-EC0146778939}">
      <dsp:nvSpPr>
        <dsp:cNvPr id="0" name=""/>
        <dsp:cNvSpPr/>
      </dsp:nvSpPr>
      <dsp:spPr>
        <a:xfrm>
          <a:off x="1746473" y="247983"/>
          <a:ext cx="1376307" cy="137630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A9A2CC-C782-45D3-B00E-EAD3F2360456}">
      <dsp:nvSpPr>
        <dsp:cNvPr id="0" name=""/>
        <dsp:cNvSpPr/>
      </dsp:nvSpPr>
      <dsp:spPr>
        <a:xfrm>
          <a:off x="3277994" y="0"/>
          <a:ext cx="1591259" cy="41330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Literacy &amp; Education</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3277994" y="1653222"/>
        <a:ext cx="1591259" cy="1653222"/>
      </dsp:txXfrm>
    </dsp:sp>
    <dsp:sp modelId="{ABD32C3F-8543-4828-A211-9A3AF141F6B7}">
      <dsp:nvSpPr>
        <dsp:cNvPr id="0" name=""/>
        <dsp:cNvSpPr/>
      </dsp:nvSpPr>
      <dsp:spPr>
        <a:xfrm>
          <a:off x="3385470" y="247983"/>
          <a:ext cx="1376307" cy="13763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2FA297-6474-43D9-8C5A-1DD5141862B3}">
      <dsp:nvSpPr>
        <dsp:cNvPr id="0" name=""/>
        <dsp:cNvSpPr/>
      </dsp:nvSpPr>
      <dsp:spPr>
        <a:xfrm>
          <a:off x="4916991" y="0"/>
          <a:ext cx="1591259" cy="41330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Psycho-social</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Food premises</a:t>
          </a:r>
        </a:p>
      </dsp:txBody>
      <dsp:txXfrm>
        <a:off x="4916991" y="1653222"/>
        <a:ext cx="1591259" cy="1653222"/>
      </dsp:txXfrm>
    </dsp:sp>
    <dsp:sp modelId="{6ABCBD19-BBDF-433A-9F10-6720E7845C03}">
      <dsp:nvSpPr>
        <dsp:cNvPr id="0" name=""/>
        <dsp:cNvSpPr/>
      </dsp:nvSpPr>
      <dsp:spPr>
        <a:xfrm>
          <a:off x="5024467" y="247983"/>
          <a:ext cx="1376307" cy="137630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8C6173-1300-4307-8E27-282AED8C6786}">
      <dsp:nvSpPr>
        <dsp:cNvPr id="0" name=""/>
        <dsp:cNvSpPr/>
      </dsp:nvSpPr>
      <dsp:spPr>
        <a:xfrm>
          <a:off x="6555988" y="0"/>
          <a:ext cx="1591259" cy="413305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Geography</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Built environ.</a:t>
          </a:r>
        </a:p>
      </dsp:txBody>
      <dsp:txXfrm>
        <a:off x="6555988" y="1653222"/>
        <a:ext cx="1591259" cy="1653222"/>
      </dsp:txXfrm>
    </dsp:sp>
    <dsp:sp modelId="{56F0C6A6-F1E5-4DE0-A205-508932B1AE8F}">
      <dsp:nvSpPr>
        <dsp:cNvPr id="0" name=""/>
        <dsp:cNvSpPr/>
      </dsp:nvSpPr>
      <dsp:spPr>
        <a:xfrm>
          <a:off x="6663464" y="247983"/>
          <a:ext cx="1376307" cy="137630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982BF4-6F76-4377-A878-8D354C37AF7C}">
      <dsp:nvSpPr>
        <dsp:cNvPr id="0" name=""/>
        <dsp:cNvSpPr/>
      </dsp:nvSpPr>
      <dsp:spPr>
        <a:xfrm>
          <a:off x="325889" y="3306444"/>
          <a:ext cx="7495468" cy="6199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1A640-EB84-4070-A4A1-C8765462C45D}" type="datetimeFigureOut">
              <a:rPr lang="en-CA" smtClean="0"/>
              <a:t>2018-11-19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EBE85-B028-4292-BE0D-404F5F86600B}" type="slidenum">
              <a:rPr lang="en-CA" smtClean="0"/>
              <a:t>‹#›</a:t>
            </a:fld>
            <a:endParaRPr lang="en-CA"/>
          </a:p>
        </p:txBody>
      </p:sp>
    </p:spTree>
    <p:extLst>
      <p:ext uri="{BB962C8B-B14F-4D97-AF65-F5344CB8AC3E}">
        <p14:creationId xmlns:p14="http://schemas.microsoft.com/office/powerpoint/2010/main" val="2379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c211.c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03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Originally developed as a thought piece for individuals, but pilot testing suggested that it would also have value as a tool to guide staff meetings or strategic planning exercises. </a:t>
            </a:r>
          </a:p>
          <a:p>
            <a:endParaRPr lang="en-US" baseline="0" dirty="0"/>
          </a:p>
          <a:p>
            <a:r>
              <a:rPr lang="en-US" baseline="0" dirty="0"/>
              <a:t>This was produced jointly by BCCDC, NCCEH, and NCCDH.</a:t>
            </a:r>
          </a:p>
        </p:txBody>
      </p:sp>
      <p:sp>
        <p:nvSpPr>
          <p:cNvPr id="4" name="Slide Number Placeholder 3"/>
          <p:cNvSpPr>
            <a:spLocks noGrp="1"/>
          </p:cNvSpPr>
          <p:nvPr>
            <p:ph type="sldNum" sz="quarter" idx="10"/>
          </p:nvPr>
        </p:nvSpPr>
        <p:spPr/>
        <p:txBody>
          <a:bodyPr/>
          <a:lstStyle/>
          <a:p>
            <a:fld id="{2FE79C51-FBBF-EA4A-B795-8DF396BD125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9382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a User Guide to accompany the framework.</a:t>
            </a:r>
          </a:p>
          <a:p>
            <a:r>
              <a:rPr lang="en-US" baseline="0" dirty="0"/>
              <a:t>It includes ideas for how and when to use the Framework in different setting such as staff meetings. </a:t>
            </a:r>
          </a:p>
          <a:p>
            <a:endParaRPr lang="en-US" i="1" baseline="0" dirty="0"/>
          </a:p>
          <a:p>
            <a:r>
              <a:rPr lang="en-US" i="1" baseline="0" dirty="0"/>
              <a:t>NOTE: If doing the Framework Exercise, note that you will revisit this later in the session and give participants a chance to try it out. </a:t>
            </a:r>
          </a:p>
        </p:txBody>
      </p:sp>
      <p:sp>
        <p:nvSpPr>
          <p:cNvPr id="4" name="Slide Number Placeholder 3"/>
          <p:cNvSpPr>
            <a:spLocks noGrp="1"/>
          </p:cNvSpPr>
          <p:nvPr>
            <p:ph type="sldNum" sz="quarter" idx="10"/>
          </p:nvPr>
        </p:nvSpPr>
        <p:spPr/>
        <p:txBody>
          <a:bodyPr/>
          <a:lstStyle/>
          <a:p>
            <a:fld id="{2FE79C51-FBBF-EA4A-B795-8DF396BD125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7364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this discussion guide in team</a:t>
            </a:r>
            <a:r>
              <a:rPr lang="en-US" baseline="0" dirty="0"/>
              <a:t> meetings, retreats and group planning, etc. Could also be used individually. </a:t>
            </a:r>
          </a:p>
          <a:p>
            <a:pPr>
              <a:buFont typeface="Arial"/>
              <a:buChar char="•"/>
            </a:pPr>
            <a:r>
              <a:rPr lang="en-US" dirty="0"/>
              <a:t>Short case study examples.</a:t>
            </a:r>
          </a:p>
          <a:p>
            <a:pPr>
              <a:buFont typeface="Arial"/>
              <a:buChar char="•"/>
            </a:pPr>
            <a:r>
              <a:rPr lang="en-US" dirty="0"/>
              <a:t>Highlights the critical success</a:t>
            </a:r>
            <a:r>
              <a:rPr lang="en-US" baseline="0" dirty="0"/>
              <a:t> factors that applied.</a:t>
            </a:r>
          </a:p>
          <a:p>
            <a:pPr>
              <a:buFont typeface="Arial"/>
              <a:buChar char="•"/>
            </a:pPr>
            <a:r>
              <a:rPr lang="en-US" baseline="0" dirty="0"/>
              <a:t>3 discussion questions to apply to issues in own context. </a:t>
            </a:r>
          </a:p>
          <a:p>
            <a:pPr>
              <a:buFont typeface="Arial"/>
              <a:buChar char="•"/>
            </a:pPr>
            <a:endParaRPr lang="en-US" baseline="0" dirty="0"/>
          </a:p>
          <a:p>
            <a:pPr>
              <a:buFont typeface="Arial"/>
              <a:buNone/>
            </a:pPr>
            <a:r>
              <a:rPr lang="en-US" baseline="0" dirty="0"/>
              <a:t>http://www.bccdc.ca/resource-gallery/Documents/Educational%20Materials/EH/Equity%20in%20EPH%20success%20factors%20discussion%20guide.pdf </a:t>
            </a:r>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213580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Equity 101 is a series of five animated videos for EPHPs and Health Protection leaders. Each 5 to 7-minute video addresses a specific aspect of health equity in relation to environmental health practice. </a:t>
            </a:r>
          </a:p>
          <a:p>
            <a:r>
              <a:rPr lang="en-CA" sz="1200" kern="1200" dirty="0">
                <a:solidFill>
                  <a:schemeClr val="tx1"/>
                </a:solidFill>
                <a:effectLst/>
                <a:latin typeface="+mn-lt"/>
                <a:ea typeface="+mn-ea"/>
                <a:cs typeface="+mn-cs"/>
              </a:rPr>
              <a:t>Video 1 introduces the concept of health equity and how it relates to EPHP practice. </a:t>
            </a:r>
          </a:p>
          <a:p>
            <a:r>
              <a:rPr lang="en-CA" sz="1200" kern="1200" dirty="0">
                <a:solidFill>
                  <a:schemeClr val="tx1"/>
                </a:solidFill>
                <a:effectLst/>
                <a:latin typeface="+mn-lt"/>
                <a:ea typeface="+mn-ea"/>
                <a:cs typeface="+mn-cs"/>
              </a:rPr>
              <a:t>Video 2 introduces the social determinants of health, with examples of how they impact practice. </a:t>
            </a:r>
          </a:p>
          <a:p>
            <a:r>
              <a:rPr lang="en-CA" sz="1200" kern="1200" dirty="0">
                <a:solidFill>
                  <a:schemeClr val="tx1"/>
                </a:solidFill>
                <a:effectLst/>
                <a:latin typeface="+mn-lt"/>
                <a:ea typeface="+mn-ea"/>
                <a:cs typeface="+mn-cs"/>
              </a:rPr>
              <a:t>Video 3 shows how social determinants arise across different EPHP practice settings. </a:t>
            </a:r>
          </a:p>
          <a:p>
            <a:r>
              <a:rPr lang="en-CA" sz="1200" kern="1200" dirty="0">
                <a:solidFill>
                  <a:schemeClr val="tx1"/>
                </a:solidFill>
                <a:effectLst/>
                <a:latin typeface="+mn-lt"/>
                <a:ea typeface="+mn-ea"/>
                <a:cs typeface="+mn-cs"/>
              </a:rPr>
              <a:t>Video 4 identifies organizational facilitators and barriers to show how health authorities can integrate health equity lens to environmental health. </a:t>
            </a:r>
          </a:p>
          <a:p>
            <a:r>
              <a:rPr lang="en-CA" sz="1200" kern="1200" dirty="0">
                <a:solidFill>
                  <a:schemeClr val="tx1"/>
                </a:solidFill>
                <a:effectLst/>
                <a:latin typeface="+mn-lt"/>
                <a:ea typeface="+mn-ea"/>
                <a:cs typeface="+mn-cs"/>
              </a:rPr>
              <a:t>Video 5 identifies concrete actions that individual EPHPs can take to support health equity through their practice.</a:t>
            </a:r>
          </a:p>
          <a:p>
            <a:r>
              <a:rPr lang="en-CA" sz="1200" kern="1200" dirty="0">
                <a:solidFill>
                  <a:schemeClr val="tx1"/>
                </a:solidFill>
                <a:effectLst/>
                <a:latin typeface="+mn-lt"/>
                <a:ea typeface="+mn-ea"/>
                <a:cs typeface="+mn-cs"/>
              </a:rPr>
              <a:t>Each video builds on the information presented in earlier videos. Although designed to be watched as a series, they can be viewed individually.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13</a:t>
            </a:fld>
            <a:endParaRPr lang="en-CA"/>
          </a:p>
        </p:txBody>
      </p:sp>
    </p:spTree>
    <p:extLst>
      <p:ext uri="{BB962C8B-B14F-4D97-AF65-F5344CB8AC3E}">
        <p14:creationId xmlns:p14="http://schemas.microsoft.com/office/powerpoint/2010/main" val="151843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Referral and collaboration have repeatedly come up as important success factors to addressing health equity needs.</a:t>
            </a:r>
          </a:p>
          <a:p>
            <a:r>
              <a:rPr lang="en-CA" dirty="0"/>
              <a:t>Housing calls or complaints are a major challenge in areas that do not have a clear EPH mandate for housing. (Note that Alberta EPHPs have a Housing Regulation).</a:t>
            </a:r>
          </a:p>
          <a:p>
            <a:r>
              <a:rPr lang="en-CA" dirty="0"/>
              <a:t>The lack of mechanisms for EPHPs to do referral and collaboration frequently arise when discussing challenges. </a:t>
            </a:r>
          </a:p>
          <a:p>
            <a:endParaRPr lang="en-CA" dirty="0"/>
          </a:p>
          <a:p>
            <a:r>
              <a:rPr lang="en-CA" dirty="0"/>
              <a:t>In response, BCCDC initiated a partnership with an organization called bc211 to facilitate EPHP referrals to other services that might help clients with complex problems. </a:t>
            </a:r>
          </a:p>
          <a:p>
            <a:r>
              <a:rPr lang="en-CA" dirty="0"/>
              <a:t>2-1-1 services are available in many provinces and territories.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14</a:t>
            </a:fld>
            <a:endParaRPr lang="en-CA"/>
          </a:p>
        </p:txBody>
      </p:sp>
    </p:spTree>
    <p:extLst>
      <p:ext uri="{BB962C8B-B14F-4D97-AF65-F5344CB8AC3E}">
        <p14:creationId xmlns:p14="http://schemas.microsoft.com/office/powerpoint/2010/main" val="106385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bc211</a:t>
            </a:r>
            <a:r>
              <a:rPr lang="en-US" sz="1200" kern="1200" dirty="0">
                <a:solidFill>
                  <a:schemeClr val="tx1"/>
                </a:solidFill>
                <a:effectLst/>
                <a:latin typeface="+mn-lt"/>
                <a:ea typeface="+mn-ea"/>
                <a:cs typeface="+mn-cs"/>
              </a:rPr>
              <a:t> is a </a:t>
            </a:r>
            <a:r>
              <a:rPr lang="en-CA" sz="1200" kern="1200" dirty="0">
                <a:solidFill>
                  <a:schemeClr val="tx1"/>
                </a:solidFill>
                <a:effectLst/>
                <a:latin typeface="+mn-lt"/>
                <a:ea typeface="+mn-ea"/>
                <a:cs typeface="+mn-cs"/>
              </a:rPr>
              <a:t>non-profit organization that provides confidential information and referral to community, government, and social services via telephone, text message, and a website. </a:t>
            </a:r>
          </a:p>
          <a:p>
            <a:r>
              <a:rPr lang="en-CA" sz="1200" kern="1200" dirty="0">
                <a:solidFill>
                  <a:schemeClr val="tx1"/>
                </a:solidFill>
                <a:effectLst/>
                <a:latin typeface="+mn-lt"/>
                <a:ea typeface="+mn-ea"/>
                <a:cs typeface="+mn-cs"/>
              </a:rPr>
              <a:t>The phone lines are operated by trained “information and referral specialists” who are skilled at asking the right questions to identify underlying issues and direct people to the most appropriate available services. </a:t>
            </a:r>
          </a:p>
          <a:p>
            <a:endParaRPr lang="en-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NOTE</a:t>
            </a:r>
            <a:r>
              <a:rPr lang="en-CA" sz="1200" i="1" kern="1200" dirty="0">
                <a:solidFill>
                  <a:schemeClr val="tx1"/>
                </a:solidFill>
                <a:effectLst/>
                <a:latin typeface="+mn-lt"/>
                <a:ea typeface="+mn-ea"/>
                <a:cs typeface="+mn-cs"/>
              </a:rPr>
              <a:t>: Toolkit users outside BC are advised to update this slide with local information. Visit http://211.ca/ to learn more. </a:t>
            </a:r>
            <a:endParaRPr lang="en-CA"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63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Training for EPHPs begins in fall 2018. In some health authorities, EPHPs will receive training from bc211. In others, managers or senior staff will be trained so they can provide information about bc211 services directly to their staff. </a:t>
            </a:r>
          </a:p>
          <a:p>
            <a:endParaRPr lang="en-CA" dirty="0"/>
          </a:p>
          <a:p>
            <a:r>
              <a:rPr lang="en-CA" dirty="0"/>
              <a:t>2-1-1 services are available to anyone, for use whenever issues arise that are outside scope of practice, or where there seem to be underlying issues that are resulting in repeated or complex calls to Health Protection. </a:t>
            </a:r>
          </a:p>
          <a:p>
            <a:endParaRPr lang="en-CA" dirty="0"/>
          </a:p>
          <a:p>
            <a:r>
              <a:rPr lang="en-CA" b="1" i="1" dirty="0"/>
              <a:t>NOTE: </a:t>
            </a:r>
            <a:r>
              <a:rPr lang="en-CA" i="1" dirty="0"/>
              <a:t>As of August 2018, BCCDC is exploring the possibility of videotaping a bc211 training session. Contact pph@bccdc.ca for updates and to inquire about accessing the video, which may be applicable for EPHPs using 2-1-1 services in any region. </a:t>
            </a:r>
          </a:p>
        </p:txBody>
      </p:sp>
      <p:sp>
        <p:nvSpPr>
          <p:cNvPr id="4" name="Slide Number Placeholder 3"/>
          <p:cNvSpPr>
            <a:spLocks noGrp="1"/>
          </p:cNvSpPr>
          <p:nvPr>
            <p:ph type="sldNum" sz="quarter" idx="10"/>
          </p:nvPr>
        </p:nvSpPr>
        <p:spPr/>
        <p:txBody>
          <a:bodyPr/>
          <a:lstStyle/>
          <a:p>
            <a:fld id="{CD027EC4-C7DE-4D46-ABC8-6C4D875235C1}" type="slidenum">
              <a:rPr lang="en-CA" smtClean="0"/>
              <a:t>16</a:t>
            </a:fld>
            <a:endParaRPr lang="en-CA"/>
          </a:p>
        </p:txBody>
      </p:sp>
    </p:spTree>
    <p:extLst>
      <p:ext uri="{BB962C8B-B14F-4D97-AF65-F5344CB8AC3E}">
        <p14:creationId xmlns:p14="http://schemas.microsoft.com/office/powerpoint/2010/main" val="416858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tools available to do health equity assessments. Find one that works best for your needs. </a:t>
            </a:r>
          </a:p>
          <a:p>
            <a:pPr marL="171450" indent="-171450">
              <a:buFont typeface="Arial" panose="020B0604020202020204" pitchFamily="34" charset="0"/>
              <a:buChar char="•"/>
            </a:pPr>
            <a:r>
              <a:rPr lang="en-CA" dirty="0"/>
              <a:t>ON Ministry of Health and Long-Term Care: Health Equity impact Assessment - http://www.health.gov.on.ca/en/pro/programs/heia/ </a:t>
            </a:r>
          </a:p>
          <a:p>
            <a:pPr marL="171450" indent="-171450">
              <a:buFont typeface="Arial" panose="020B0604020202020204" pitchFamily="34" charset="0"/>
              <a:buChar char="•"/>
            </a:pPr>
            <a:r>
              <a:rPr lang="en-CA" dirty="0"/>
              <a:t>Fraser Health: Health Equity Assessment Tool – Workbook and Handbook</a:t>
            </a:r>
          </a:p>
          <a:p>
            <a:pPr marL="171450" indent="-171450">
              <a:buFont typeface="Arial" panose="020B0604020202020204" pitchFamily="34" charset="0"/>
              <a:buChar char="•"/>
            </a:pPr>
            <a:r>
              <a:rPr lang="en-CA" dirty="0"/>
              <a:t>University of Victoria Equity Lens in Public Health project: Health Equity Tools Inventory - https://www.uvic.ca/research/projects/elph/index.</a:t>
            </a:r>
            <a:r>
              <a:rPr lang="en-CA"/>
              <a:t>php </a:t>
            </a:r>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17</a:t>
            </a:fld>
            <a:endParaRPr lang="en-CA"/>
          </a:p>
        </p:txBody>
      </p:sp>
    </p:spTree>
    <p:extLst>
      <p:ext uri="{BB962C8B-B14F-4D97-AF65-F5344CB8AC3E}">
        <p14:creationId xmlns:p14="http://schemas.microsoft.com/office/powerpoint/2010/main" val="2052616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Use this slide for an individual reflection or small group exercise. If the whole group is 10 people or less, this could be done collectively.</a:t>
            </a:r>
          </a:p>
          <a:p>
            <a:endParaRPr lang="en-CA" dirty="0"/>
          </a:p>
          <a:p>
            <a:r>
              <a:rPr lang="en-CA" b="1" dirty="0"/>
              <a:t>Framework: </a:t>
            </a:r>
            <a:r>
              <a:rPr lang="en-CA" dirty="0"/>
              <a:t>http://www.ncceh.ca/sites/default/files/Health_Equity_PHIs-Framework_Sept_2016.pdf</a:t>
            </a:r>
          </a:p>
          <a:p>
            <a:r>
              <a:rPr lang="en-CA" b="1" dirty="0"/>
              <a:t>User guide: </a:t>
            </a:r>
            <a:r>
              <a:rPr lang="en-CA" dirty="0"/>
              <a:t>http://www.bccdc.ca/resource-gallery/Documents/Educational%20Materials/EH/Equity%20in%20EPH%20success%20factors%20discussion%20guide.pdf</a:t>
            </a:r>
          </a:p>
          <a:p>
            <a:endParaRPr lang="en-CA" dirty="0"/>
          </a:p>
          <a:p>
            <a:r>
              <a:rPr lang="en-CA" i="1" dirty="0"/>
              <a:t>Allow 10-15 minutes for consideration of the Framework question.</a:t>
            </a:r>
          </a:p>
          <a:p>
            <a:r>
              <a:rPr lang="en-CA" i="1" dirty="0"/>
              <a:t>If done individually, ask for volunteers to share their actions or a key new learning. </a:t>
            </a:r>
          </a:p>
          <a:p>
            <a:r>
              <a:rPr lang="en-CA" i="1" dirty="0"/>
              <a:t>If done in groups, ask each group to share one key point or action they identified. </a:t>
            </a:r>
          </a:p>
        </p:txBody>
      </p:sp>
      <p:sp>
        <p:nvSpPr>
          <p:cNvPr id="4" name="Slide Number Placeholder 3"/>
          <p:cNvSpPr>
            <a:spLocks noGrp="1"/>
          </p:cNvSpPr>
          <p:nvPr>
            <p:ph type="sldNum" sz="quarter" idx="10"/>
          </p:nvPr>
        </p:nvSpPr>
        <p:spPr/>
        <p:txBody>
          <a:bodyPr/>
          <a:lstStyle/>
          <a:p>
            <a:fld id="{CD027EC4-C7DE-4D46-ABC8-6C4D875235C1}" type="slidenum">
              <a:rPr lang="en-CA" smtClean="0"/>
              <a:t>18</a:t>
            </a:fld>
            <a:endParaRPr lang="en-CA"/>
          </a:p>
        </p:txBody>
      </p:sp>
    </p:spTree>
    <p:extLst>
      <p:ext uri="{BB962C8B-B14F-4D97-AF65-F5344CB8AC3E}">
        <p14:creationId xmlns:p14="http://schemas.microsoft.com/office/powerpoint/2010/main" val="527957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exercise is adapted from the Winnipeg Regional Health Authority:</a:t>
            </a:r>
          </a:p>
          <a:p>
            <a:r>
              <a:rPr lang="en-CA" dirty="0"/>
              <a:t>http://www.wrha.mb.ca/about/healthequity/files/WhatCanIDo.pdf</a:t>
            </a:r>
          </a:p>
          <a:p>
            <a:r>
              <a:rPr lang="en-CA" dirty="0"/>
              <a:t>http://www.wrha.mb.ca/about/healthequity/files/RoleToPlay.pdf</a:t>
            </a:r>
          </a:p>
          <a:p>
            <a:endParaRPr lang="en-CA" dirty="0"/>
          </a:p>
          <a:p>
            <a:r>
              <a:rPr lang="en-CA" dirty="0"/>
              <a:t>Provide participants with print versions of the two documents in the links above. </a:t>
            </a:r>
          </a:p>
          <a:p>
            <a:endParaRPr lang="en-CA" dirty="0"/>
          </a:p>
          <a:p>
            <a:r>
              <a:rPr lang="en-CA" dirty="0"/>
              <a:t>In small groups or all together, consider the feasibility for EPHPs to use these suggested actions. What could be implemented now? What might be the anticipated outcomes? Which actions have organizational barriers and how could they be overcome?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Consider using a “dignity” question when interacting with clients who might face barriers e.g., “What do I need to know about you as a person to work with you as effectively as possible?”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Listen genuinely and provide explanations that are easy to understand considering literacy, language, comprehension, attention, priorities, etc.</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Factor social and economic factors into risk assessment and response plan (cost, accessibility, acceptability, feasibility, barriers).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Collect and use local population health data and assessments to understand your community and clients as members.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Build ongoing relationship of trust for continuity of service.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Refer clients to supportive community programs and services. Use bc211 where appropriate.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Provide client advocacy such as filling forms, letters for better housing, forms for work, increased funding, support program eligibility.</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Take notes and discuss service gaps and unsolved or recurring problems with your supervisors. </a:t>
            </a:r>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19</a:t>
            </a:fld>
            <a:endParaRPr lang="en-CA"/>
          </a:p>
        </p:txBody>
      </p:sp>
    </p:spTree>
    <p:extLst>
      <p:ext uri="{BB962C8B-B14F-4D97-AF65-F5344CB8AC3E}">
        <p14:creationId xmlns:p14="http://schemas.microsoft.com/office/powerpoint/2010/main" val="198249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37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Optional:</a:t>
            </a:r>
          </a:p>
          <a:p>
            <a:r>
              <a:rPr lang="en-CA" dirty="0"/>
              <a:t>Summarize the main points you wish to highlight for the group.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20</a:t>
            </a:fld>
            <a:endParaRPr lang="en-CA"/>
          </a:p>
        </p:txBody>
      </p:sp>
    </p:spTree>
    <p:extLst>
      <p:ext uri="{BB962C8B-B14F-4D97-AF65-F5344CB8AC3E}">
        <p14:creationId xmlns:p14="http://schemas.microsoft.com/office/powerpoint/2010/main" val="149704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342E8663-9224-465F-BB0C-D08E9A8BE19B}" type="slidenum">
              <a:rPr lang="en-US" smtClean="0"/>
              <a:t>21</a:t>
            </a:fld>
            <a:endParaRPr lang="en-US"/>
          </a:p>
        </p:txBody>
      </p:sp>
    </p:spTree>
    <p:extLst>
      <p:ext uri="{BB962C8B-B14F-4D97-AF65-F5344CB8AC3E}">
        <p14:creationId xmlns:p14="http://schemas.microsoft.com/office/powerpoint/2010/main" val="90198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Remind everyone to fill out evaluation forms.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6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96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summary slide can replace slides 12-14.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5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dirty="0"/>
              <a:t>Patterns</a:t>
            </a:r>
            <a:r>
              <a:rPr lang="en-US" baseline="0" dirty="0"/>
              <a:t> in the distribution of the SDH create inequities in the health of populations and communities. </a:t>
            </a:r>
          </a:p>
          <a:p>
            <a:pPr defTabSz="474739">
              <a:defRPr/>
            </a:pPr>
            <a:r>
              <a:rPr lang="en-US" baseline="0" dirty="0"/>
              <a:t>This can create barriers to compliance with public health regulations, as well as impact people’s ability to live healthy lifestyles.</a:t>
            </a:r>
          </a:p>
          <a:p>
            <a:pPr defTabSz="474739">
              <a:defRPr/>
            </a:pPr>
            <a:r>
              <a:rPr lang="en-US" baseline="0" dirty="0"/>
              <a:t>Therefore, it is important to address SDH if we want to achieve health for all people. </a:t>
            </a:r>
          </a:p>
          <a:p>
            <a:pPr defTabSz="474739">
              <a:defRPr/>
            </a:pPr>
            <a:endParaRPr lang="en-US" baseline="0" dirty="0"/>
          </a:p>
          <a:p>
            <a:pPr defTabSz="474739">
              <a:defRPr/>
            </a:pPr>
            <a:r>
              <a:rPr lang="en-US" i="1" baseline="0" dirty="0"/>
              <a:t>NOTES:</a:t>
            </a:r>
          </a:p>
          <a:p>
            <a:pPr defTabSz="474739">
              <a:defRPr/>
            </a:pPr>
            <a:r>
              <a:rPr lang="en-US" i="1" baseline="0" dirty="0"/>
              <a:t>Discuss how SDH can create health inequities. Facilitator may wish to have brief check-in with participants to ensure understanding of these concepts. </a:t>
            </a:r>
          </a:p>
          <a:p>
            <a:pPr defTabSz="474739">
              <a:defRPr/>
            </a:pPr>
            <a:endParaRPr lang="en-US" baseline="0"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38663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5.75-minute video from BCCDC </a:t>
            </a:r>
            <a:r>
              <a:rPr lang="en-CA" sz="1200" kern="1200" dirty="0">
                <a:solidFill>
                  <a:schemeClr val="tx1"/>
                </a:solidFill>
                <a:effectLst/>
                <a:latin typeface="+mn-lt"/>
                <a:ea typeface="+mn-ea"/>
                <a:cs typeface="+mn-cs"/>
              </a:rPr>
              <a:t>identifies concrete actions that individual EPHPs can take to support health equity through their practice.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https://www.youtube.com/watch?v=UX48Ns-ccWY </a:t>
            </a:r>
          </a:p>
        </p:txBody>
      </p:sp>
      <p:sp>
        <p:nvSpPr>
          <p:cNvPr id="4" name="Slide Number Placeholder 3"/>
          <p:cNvSpPr>
            <a:spLocks noGrp="1"/>
          </p:cNvSpPr>
          <p:nvPr>
            <p:ph type="sldNum" sz="quarter" idx="10"/>
          </p:nvPr>
        </p:nvSpPr>
        <p:spPr/>
        <p:txBody>
          <a:bodyPr/>
          <a:lstStyle/>
          <a:p>
            <a:fld id="{CD027EC4-C7DE-4D46-ABC8-6C4D875235C1}" type="slidenum">
              <a:rPr lang="en-CA" smtClean="0"/>
              <a:t>6</a:t>
            </a:fld>
            <a:endParaRPr lang="en-CA"/>
          </a:p>
        </p:txBody>
      </p:sp>
    </p:spTree>
    <p:extLst>
      <p:ext uri="{BB962C8B-B14F-4D97-AF65-F5344CB8AC3E}">
        <p14:creationId xmlns:p14="http://schemas.microsoft.com/office/powerpoint/2010/main" val="152744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slide shows the social determinants that frequently arise in different settings of environmental public health practice. </a:t>
            </a:r>
          </a:p>
          <a:p>
            <a:pPr marL="171450" indent="-171450">
              <a:buFont typeface="Arial" panose="020B0604020202020204" pitchFamily="34" charset="0"/>
              <a:buChar char="•"/>
            </a:pPr>
            <a:r>
              <a:rPr lang="en-CA" dirty="0"/>
              <a:t>Socioeconomic status</a:t>
            </a:r>
          </a:p>
          <a:p>
            <a:pPr marL="628650" lvl="1" indent="-171450">
              <a:buFont typeface="Arial" panose="020B0604020202020204" pitchFamily="34" charset="0"/>
              <a:buChar char="•"/>
            </a:pPr>
            <a:r>
              <a:rPr lang="en-CA" dirty="0"/>
              <a:t>Financial restrictions/cash flow - </a:t>
            </a:r>
            <a:r>
              <a:rPr lang="en-US" baseline="0" dirty="0"/>
              <a:t>ability to pay for maintenance or upgrades</a:t>
            </a:r>
            <a:endParaRPr lang="en-CA" dirty="0"/>
          </a:p>
          <a:p>
            <a:pPr marL="628650" lvl="1" indent="-171450">
              <a:buFont typeface="Arial" panose="020B0604020202020204" pitchFamily="34" charset="0"/>
              <a:buChar char="•"/>
            </a:pPr>
            <a:r>
              <a:rPr lang="en-CA" dirty="0"/>
              <a:t>Employee finances in job security - </a:t>
            </a:r>
            <a:r>
              <a:rPr lang="en-US" baseline="0" dirty="0"/>
              <a:t>working when sick because of income or job security issues</a:t>
            </a:r>
            <a:endParaRPr lang="en-CA" dirty="0"/>
          </a:p>
          <a:p>
            <a:pPr marL="171450" indent="-171450">
              <a:buFont typeface="Arial" panose="020B0604020202020204" pitchFamily="34" charset="0"/>
              <a:buChar char="•"/>
            </a:pPr>
            <a:r>
              <a:rPr lang="en-CA" dirty="0"/>
              <a:t>Cultural differences</a:t>
            </a:r>
          </a:p>
          <a:p>
            <a:pPr marL="628650" lvl="1" indent="-171450">
              <a:buFont typeface="Arial" panose="020B0604020202020204" pitchFamily="34" charset="0"/>
              <a:buChar char="•"/>
            </a:pPr>
            <a:r>
              <a:rPr lang="en-CA" dirty="0"/>
              <a:t>Expectations of EPHPs/operator relationship</a:t>
            </a:r>
          </a:p>
          <a:p>
            <a:pPr marL="628650" lvl="1" indent="-171450">
              <a:buFont typeface="Arial" panose="020B0604020202020204" pitchFamily="34" charset="0"/>
              <a:buChar char="•"/>
            </a:pPr>
            <a:r>
              <a:rPr lang="en-CA" dirty="0"/>
              <a:t>Immigrants in new industry (food)</a:t>
            </a:r>
          </a:p>
          <a:p>
            <a:pPr marL="171450" indent="-171450">
              <a:buFont typeface="Arial" panose="020B0604020202020204" pitchFamily="34" charset="0"/>
              <a:buChar char="•"/>
            </a:pPr>
            <a:r>
              <a:rPr lang="en-CA" dirty="0"/>
              <a:t>Language/Literacy - </a:t>
            </a:r>
            <a:r>
              <a:rPr lang="en-US" baseline="0" dirty="0"/>
              <a:t>comprehension of regulations and requirements</a:t>
            </a:r>
            <a:endParaRPr lang="en-CA" dirty="0"/>
          </a:p>
          <a:p>
            <a:pPr marL="628650" lvl="1" indent="-171450">
              <a:buFont typeface="Arial" panose="020B0604020202020204" pitchFamily="34" charset="0"/>
              <a:buChar char="•"/>
            </a:pPr>
            <a:r>
              <a:rPr lang="en-CA" dirty="0"/>
              <a:t>Limited English language skills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Low literacy/computer literacy</a:t>
            </a:r>
          </a:p>
          <a:p>
            <a:pPr marL="171450" indent="-171450">
              <a:buFont typeface="Arial" panose="020B0604020202020204" pitchFamily="34" charset="0"/>
              <a:buChar char="•"/>
            </a:pPr>
            <a:r>
              <a:rPr lang="en-CA" dirty="0"/>
              <a:t>Stress</a:t>
            </a:r>
          </a:p>
          <a:p>
            <a:pPr marL="628650" lvl="1" indent="-171450">
              <a:buFont typeface="Arial" panose="020B0604020202020204" pitchFamily="34" charset="0"/>
              <a:buChar char="•"/>
            </a:pPr>
            <a:r>
              <a:rPr lang="en-CA" dirty="0"/>
              <a:t>Distraction</a:t>
            </a:r>
          </a:p>
          <a:p>
            <a:pPr marL="628650" lvl="1" indent="-171450">
              <a:buFont typeface="Arial" panose="020B0604020202020204" pitchFamily="34" charset="0"/>
              <a:buChar char="•"/>
            </a:pPr>
            <a:r>
              <a:rPr lang="en-CA" dirty="0"/>
              <a:t>Intensify other barriers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Housing issues such as bed bugs or </a:t>
            </a:r>
            <a:r>
              <a:rPr lang="en-US" baseline="0" dirty="0" err="1"/>
              <a:t>mould</a:t>
            </a:r>
            <a:r>
              <a:rPr lang="en-US" baseline="0" dirty="0"/>
              <a:t> often relate to social determinants of health</a:t>
            </a:r>
            <a:endParaRPr lang="en-CA" dirty="0"/>
          </a:p>
          <a:p>
            <a:pPr marL="171450" indent="-171450">
              <a:buFont typeface="Arial" panose="020B0604020202020204" pitchFamily="34" charset="0"/>
              <a:buChar char="•"/>
            </a:pPr>
            <a:r>
              <a:rPr lang="en-CA" dirty="0"/>
              <a:t>Geography</a:t>
            </a:r>
          </a:p>
          <a:p>
            <a:pPr marL="628650" lvl="1" indent="-171450">
              <a:buFont typeface="Arial" panose="020B0604020202020204" pitchFamily="34" charset="0"/>
              <a:buChar char="•"/>
            </a:pPr>
            <a:r>
              <a:rPr lang="en-CA" dirty="0"/>
              <a:t>Access to equipment, parts, expertise</a:t>
            </a:r>
          </a:p>
          <a:p>
            <a:pPr marL="628650" lvl="1" indent="-171450">
              <a:buFont typeface="Arial" panose="020B0604020202020204" pitchFamily="34" charset="0"/>
              <a:buChar char="•"/>
            </a:pPr>
            <a:r>
              <a:rPr lang="en-CA" dirty="0"/>
              <a:t>Food security in remote communities - </a:t>
            </a:r>
            <a:r>
              <a:rPr lang="en-US" baseline="0" dirty="0"/>
              <a:t>use of meat and foods from non-approved sources in aboriginal or remote communities with limited access to alternatives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44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995613" y="862013"/>
            <a:ext cx="3103562" cy="2327275"/>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rPr>
              <a:t>When we talk about considering health equity in environmental public health practice, we consider applying an “equity lens.” This refers to the way we think about what we do and the people we work with. </a:t>
            </a:r>
          </a:p>
          <a:p>
            <a:r>
              <a:rPr lang="en-US" dirty="0">
                <a:latin typeface="Times" charset="0"/>
              </a:rPr>
              <a:t>There can be targeted programs to address health inequities and minimize gaps related to the social determinants of health. It may seem simple, but applying an equity lens can impact practice too. </a:t>
            </a:r>
          </a:p>
          <a:p>
            <a:endParaRPr lang="en-US" dirty="0">
              <a:latin typeface="Times" charset="0"/>
            </a:endParaRPr>
          </a:p>
          <a:p>
            <a:r>
              <a:rPr lang="en-US" i="1" dirty="0">
                <a:latin typeface="Times" charset="0"/>
              </a:rPr>
              <a:t>This slide courtesy of NCCDH.</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a:solidFill>
                  <a:schemeClr val="tx1"/>
                </a:solidFill>
                <a:latin typeface="Times" charset="0"/>
                <a:ea typeface="MS PGothic" pitchFamily="34" charset="-128"/>
              </a:defRPr>
            </a:lvl1pPr>
            <a:lvl2pPr marL="757066" indent="-291179" defTabSz="939862">
              <a:defRPr sz="2400">
                <a:solidFill>
                  <a:schemeClr val="tx1"/>
                </a:solidFill>
                <a:latin typeface="Times" charset="0"/>
                <a:ea typeface="MS PGothic" pitchFamily="34" charset="-128"/>
              </a:defRPr>
            </a:lvl2pPr>
            <a:lvl3pPr marL="1164717" indent="-232943" defTabSz="939862">
              <a:defRPr sz="2400">
                <a:solidFill>
                  <a:schemeClr val="tx1"/>
                </a:solidFill>
                <a:latin typeface="Times" charset="0"/>
                <a:ea typeface="MS PGothic" pitchFamily="34" charset="-128"/>
              </a:defRPr>
            </a:lvl3pPr>
            <a:lvl4pPr marL="1630604" indent="-232943" defTabSz="939862">
              <a:defRPr sz="2400">
                <a:solidFill>
                  <a:schemeClr val="tx1"/>
                </a:solidFill>
                <a:latin typeface="Times" charset="0"/>
                <a:ea typeface="MS PGothic" pitchFamily="34" charset="-128"/>
              </a:defRPr>
            </a:lvl4pPr>
            <a:lvl5pPr marL="2096491" indent="-232943" defTabSz="939862">
              <a:defRPr sz="2400">
                <a:solidFill>
                  <a:schemeClr val="tx1"/>
                </a:solidFill>
                <a:latin typeface="Times" charset="0"/>
                <a:ea typeface="MS PGothic" pitchFamily="34" charset="-128"/>
              </a:defRPr>
            </a:lvl5pPr>
            <a:lvl6pPr marL="2562377" indent="-232943" defTabSz="939862" eaLnBrk="0" fontAlgn="base" hangingPunct="0">
              <a:spcBef>
                <a:spcPct val="0"/>
              </a:spcBef>
              <a:spcAft>
                <a:spcPct val="0"/>
              </a:spcAft>
              <a:defRPr sz="2400">
                <a:solidFill>
                  <a:schemeClr val="tx1"/>
                </a:solidFill>
                <a:latin typeface="Times" charset="0"/>
                <a:ea typeface="MS PGothic" pitchFamily="34" charset="-128"/>
              </a:defRPr>
            </a:lvl6pPr>
            <a:lvl7pPr marL="3028264" indent="-232943" defTabSz="939862" eaLnBrk="0" fontAlgn="base" hangingPunct="0">
              <a:spcBef>
                <a:spcPct val="0"/>
              </a:spcBef>
              <a:spcAft>
                <a:spcPct val="0"/>
              </a:spcAft>
              <a:defRPr sz="2400">
                <a:solidFill>
                  <a:schemeClr val="tx1"/>
                </a:solidFill>
                <a:latin typeface="Times" charset="0"/>
                <a:ea typeface="MS PGothic" pitchFamily="34" charset="-128"/>
              </a:defRPr>
            </a:lvl7pPr>
            <a:lvl8pPr marL="3494151" indent="-232943" defTabSz="939862" eaLnBrk="0" fontAlgn="base" hangingPunct="0">
              <a:spcBef>
                <a:spcPct val="0"/>
              </a:spcBef>
              <a:spcAft>
                <a:spcPct val="0"/>
              </a:spcAft>
              <a:defRPr sz="2400">
                <a:solidFill>
                  <a:schemeClr val="tx1"/>
                </a:solidFill>
                <a:latin typeface="Times" charset="0"/>
                <a:ea typeface="MS PGothic" pitchFamily="34" charset="-128"/>
              </a:defRPr>
            </a:lvl8pPr>
            <a:lvl9pPr marL="3960038" indent="-232943" defTabSz="939862"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39862" rtl="0" eaLnBrk="1" fontAlgn="auto" latinLnBrk="0" hangingPunct="1">
              <a:lnSpc>
                <a:spcPct val="100000"/>
              </a:lnSpc>
              <a:spcBef>
                <a:spcPts val="0"/>
              </a:spcBef>
              <a:spcAft>
                <a:spcPts val="0"/>
              </a:spcAft>
              <a:buClrTx/>
              <a:buSzTx/>
              <a:buFontTx/>
              <a:buNone/>
              <a:tabLst/>
              <a:defRPr/>
            </a:pPr>
            <a:fld id="{9C86BB67-3990-4529-AEB9-2BEEC49E91BE}" type="slidenum">
              <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rPr>
              <a:pPr marL="0" marR="0" lvl="0" indent="0" algn="r" defTabSz="93986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397302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section provides an overview and introduction to some tools and resources available to environmental public health staff to help incorporate an equity lens to practice. </a:t>
            </a:r>
          </a:p>
        </p:txBody>
      </p:sp>
      <p:sp>
        <p:nvSpPr>
          <p:cNvPr id="4" name="Slide Number Placeholder 3"/>
          <p:cNvSpPr>
            <a:spLocks noGrp="1"/>
          </p:cNvSpPr>
          <p:nvPr>
            <p:ph type="sldNum" sz="quarter" idx="10"/>
          </p:nvPr>
        </p:nvSpPr>
        <p:spPr/>
        <p:txBody>
          <a:bodyPr/>
          <a:lstStyle/>
          <a:p>
            <a:fld id="{CD027EC4-C7DE-4D46-ABC8-6C4D875235C1}" type="slidenum">
              <a:rPr lang="en-CA" smtClean="0"/>
              <a:t>9</a:t>
            </a:fld>
            <a:endParaRPr lang="en-CA"/>
          </a:p>
        </p:txBody>
      </p:sp>
    </p:spTree>
    <p:extLst>
      <p:ext uri="{BB962C8B-B14F-4D97-AF65-F5344CB8AC3E}">
        <p14:creationId xmlns:p14="http://schemas.microsoft.com/office/powerpoint/2010/main" val="227588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6120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8567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62614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259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828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33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6738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solidFill>
                  <a:prstClr val="black">
                    <a:tint val="75000"/>
                  </a:prstClr>
                </a:solidFill>
              </a:rPr>
              <a:pPr/>
              <a:t>2018-11-19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629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solidFill>
                  <a:prstClr val="black">
                    <a:tint val="75000"/>
                  </a:prstClr>
                </a:solidFill>
              </a:rPr>
              <a:pPr/>
              <a:t>2018-11-19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982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solidFill>
                  <a:prstClr val="black">
                    <a:tint val="75000"/>
                  </a:prstClr>
                </a:solidFill>
              </a:rPr>
              <a:pPr/>
              <a:t>2018-11-19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21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7904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811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40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269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8526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grpSp>
        <p:nvGrpSpPr>
          <p:cNvPr id="4" name="Group 4"/>
          <p:cNvGrpSpPr>
            <a:grpSpLocks/>
          </p:cNvGrpSpPr>
          <p:nvPr/>
        </p:nvGrpSpPr>
        <p:grpSpPr bwMode="auto">
          <a:xfrm>
            <a:off x="-9525" y="5114925"/>
            <a:ext cx="9144000" cy="1057275"/>
            <a:chOff x="-10160" y="4727575"/>
            <a:chExt cx="9144000" cy="1056640"/>
          </a:xfrm>
        </p:grpSpPr>
        <p:sp>
          <p:nvSpPr>
            <p:cNvPr id="5" name="Rectangle 4"/>
            <p:cNvSpPr/>
            <p:nvPr/>
          </p:nvSpPr>
          <p:spPr>
            <a:xfrm>
              <a:off x="-10160" y="4727575"/>
              <a:ext cx="9144000" cy="10566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6" name="Picture 5" descr="Children-at-Public-Water-Fo.jpg"/>
            <p:cNvPicPr>
              <a:picLocks noChangeAspect="1"/>
            </p:cNvPicPr>
            <p:nvPr/>
          </p:nvPicPr>
          <p:blipFill>
            <a:blip r:embed="rId2" cstate="print"/>
            <a:srcRect r="23709"/>
            <a:stretch>
              <a:fillRect/>
            </a:stretch>
          </p:blipFill>
          <p:spPr bwMode="auto">
            <a:xfrm>
              <a:off x="87704" y="4799675"/>
              <a:ext cx="1969696" cy="914400"/>
            </a:xfrm>
            <a:prstGeom prst="rect">
              <a:avLst/>
            </a:prstGeom>
            <a:noFill/>
            <a:ln w="41275">
              <a:noFill/>
              <a:miter lim="800000"/>
              <a:headEnd/>
              <a:tailEnd/>
            </a:ln>
          </p:spPr>
        </p:pic>
        <p:pic>
          <p:nvPicPr>
            <p:cNvPr id="7" name="Picture 6" descr="Fresh-Market-Produce.jpg"/>
            <p:cNvPicPr>
              <a:picLocks noChangeAspect="1"/>
            </p:cNvPicPr>
            <p:nvPr/>
          </p:nvPicPr>
          <p:blipFill>
            <a:blip r:embed="rId3" cstate="print"/>
            <a:srcRect/>
            <a:stretch>
              <a:fillRect/>
            </a:stretch>
          </p:blipFill>
          <p:spPr bwMode="auto">
            <a:xfrm>
              <a:off x="2198445" y="4799675"/>
              <a:ext cx="2581835" cy="914400"/>
            </a:xfrm>
            <a:prstGeom prst="rect">
              <a:avLst/>
            </a:prstGeom>
            <a:noFill/>
            <a:ln w="41275">
              <a:noFill/>
              <a:miter lim="800000"/>
              <a:headEnd/>
              <a:tailEnd/>
            </a:ln>
          </p:spPr>
        </p:pic>
        <p:pic>
          <p:nvPicPr>
            <p:cNvPr id="8" name="Picture 7" descr="Windmills-at-Sunset.jpg"/>
            <p:cNvPicPr>
              <a:picLocks noChangeAspect="1"/>
            </p:cNvPicPr>
            <p:nvPr/>
          </p:nvPicPr>
          <p:blipFill>
            <a:blip r:embed="rId4" cstate="print"/>
            <a:srcRect/>
            <a:stretch>
              <a:fillRect/>
            </a:stretch>
          </p:blipFill>
          <p:spPr bwMode="auto">
            <a:xfrm>
              <a:off x="6465645" y="4799675"/>
              <a:ext cx="2581835" cy="914400"/>
            </a:xfrm>
            <a:prstGeom prst="rect">
              <a:avLst/>
            </a:prstGeom>
            <a:noFill/>
            <a:ln w="41275">
              <a:noFill/>
              <a:miter lim="800000"/>
              <a:headEnd/>
              <a:tailEnd/>
            </a:ln>
          </p:spPr>
        </p:pic>
        <p:pic>
          <p:nvPicPr>
            <p:cNvPr id="9" name="Picture 2" descr="F:\Trabajo de Consultoria\NCCEH\NCCEH Photos\Banner pics\Field-of-Corn.jpg"/>
            <p:cNvPicPr>
              <a:picLocks noChangeAspect="1" noChangeArrowheads="1"/>
            </p:cNvPicPr>
            <p:nvPr/>
          </p:nvPicPr>
          <p:blipFill>
            <a:blip r:embed="rId5" cstate="print"/>
            <a:srcRect l="21085" r="24814"/>
            <a:stretch>
              <a:fillRect/>
            </a:stretch>
          </p:blipFill>
          <p:spPr bwMode="auto">
            <a:xfrm>
              <a:off x="4927822" y="4811105"/>
              <a:ext cx="1396778" cy="914400"/>
            </a:xfrm>
            <a:prstGeom prst="rect">
              <a:avLst/>
            </a:prstGeom>
            <a:noFill/>
            <a:ln w="41275">
              <a:noFill/>
              <a:miter lim="800000"/>
              <a:headEnd/>
              <a:tailEnd/>
            </a:ln>
          </p:spPr>
        </p:pic>
      </p:grpSp>
      <p:sp>
        <p:nvSpPr>
          <p:cNvPr id="2" name="Title 1"/>
          <p:cNvSpPr>
            <a:spLocks noGrp="1"/>
          </p:cNvSpPr>
          <p:nvPr>
            <p:ph type="title"/>
          </p:nvPr>
        </p:nvSpPr>
        <p:spPr/>
        <p:txBody>
          <a:bodyPr/>
          <a:lstStyle/>
          <a:p>
            <a:r>
              <a:rPr lang="en-US" dirty="0"/>
              <a:t>Click to edit Master title style</a:t>
            </a:r>
            <a:endParaRPr lang="en-CA" dirty="0"/>
          </a:p>
        </p:txBody>
      </p:sp>
      <p:sp>
        <p:nvSpPr>
          <p:cNvPr id="3" name="Rectangle 2"/>
          <p:cNvSpPr>
            <a:spLocks noGrp="1" noChangeArrowheads="1"/>
          </p:cNvSpPr>
          <p:nvPr>
            <p:ph type="subTitle" idx="1"/>
          </p:nvPr>
        </p:nvSpPr>
        <p:spPr>
          <a:xfrm>
            <a:off x="1371600" y="3810000"/>
            <a:ext cx="6400800" cy="838200"/>
          </a:xfrm>
        </p:spPr>
        <p:txBody>
          <a:bodyPr>
            <a:normAutofit/>
          </a:bodyPr>
          <a:lstStyle/>
          <a:p>
            <a:endParaRPr lang="en-US" dirty="0"/>
          </a:p>
        </p:txBody>
      </p:sp>
    </p:spTree>
    <p:extLst>
      <p:ext uri="{BB962C8B-B14F-4D97-AF65-F5344CB8AC3E}">
        <p14:creationId xmlns:p14="http://schemas.microsoft.com/office/powerpoint/2010/main" val="2764893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9DF1F2-9F1A-406A-B7E3-BAEDB868BE5B}" type="datetime1">
              <a:rPr lang="en-CA" smtClean="0">
                <a:solidFill>
                  <a:prstClr val="black">
                    <a:tint val="75000"/>
                  </a:prstClr>
                </a:solidFill>
              </a:rPr>
              <a:pPr/>
              <a:t>2018-11-19</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cstate="print"/>
          <a:stretch>
            <a:fillRect/>
          </a:stretch>
        </p:blipFill>
        <p:spPr>
          <a:xfrm>
            <a:off x="304" y="228"/>
            <a:ext cx="9143391" cy="6857543"/>
          </a:xfrm>
          <a:prstGeom prst="rect">
            <a:avLst/>
          </a:prstGeom>
        </p:spPr>
      </p:pic>
    </p:spTree>
    <p:extLst>
      <p:ext uri="{BB962C8B-B14F-4D97-AF65-F5344CB8AC3E}">
        <p14:creationId xmlns:p14="http://schemas.microsoft.com/office/powerpoint/2010/main" val="1435451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8" name="Content Placeholder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286078" y="6008645"/>
            <a:ext cx="2054837" cy="80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pic>
    </p:spTree>
    <p:extLst>
      <p:ext uri="{BB962C8B-B14F-4D97-AF65-F5344CB8AC3E}">
        <p14:creationId xmlns:p14="http://schemas.microsoft.com/office/powerpoint/2010/main" val="725462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a:stretch>
            <a:fillRect/>
          </a:stretch>
        </p:blipFill>
        <p:spPr>
          <a:xfrm>
            <a:off x="0" y="457"/>
            <a:ext cx="9143391" cy="6857543"/>
          </a:xfrm>
          <a:prstGeom prst="rect">
            <a:avLst/>
          </a:prstGeom>
        </p:spPr>
      </p:pic>
    </p:spTree>
    <p:extLst>
      <p:ext uri="{BB962C8B-B14F-4D97-AF65-F5344CB8AC3E}">
        <p14:creationId xmlns:p14="http://schemas.microsoft.com/office/powerpoint/2010/main" val="268307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472"/>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490472"/>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8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5321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1366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64FB4-AD09-4C5F-972E-CB3D7258F997}" type="datetimeFigureOut">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82929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56206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pPr/>
              <a:t>‹#›</a:t>
            </a:fld>
            <a:endParaRPr lang="en-CA" dirty="0"/>
          </a:p>
        </p:txBody>
      </p:sp>
    </p:spTree>
    <p:extLst>
      <p:ext uri="{BB962C8B-B14F-4D97-AF65-F5344CB8AC3E}">
        <p14:creationId xmlns:p14="http://schemas.microsoft.com/office/powerpoint/2010/main" val="3455684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t>2018-11-19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211333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t>2018-11-19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01674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t>2018-11-19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36612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27135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849243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14447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642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D64FB4-AD09-4C5F-972E-CB3D7258F997}" type="datetimeFigureOut">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9877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D64FB4-AD09-4C5F-972E-CB3D7258F997}" type="datetimeFigureOut">
              <a:rPr lang="en-CA" smtClean="0"/>
              <a:t>2018-11-19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45663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D64FB4-AD09-4C5F-972E-CB3D7258F997}" type="datetimeFigureOut">
              <a:rPr lang="en-CA" smtClean="0"/>
              <a:t>2018-11-19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95230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64FB4-AD09-4C5F-972E-CB3D7258F997}" type="datetimeFigureOut">
              <a:rPr lang="en-CA" smtClean="0"/>
              <a:t>2018-11-19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403560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58740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52175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4FB4-AD09-4C5F-972E-CB3D7258F997}" type="datetimeFigureOut">
              <a:rPr lang="en-CA" smtClean="0"/>
              <a:t>2018-11-19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AA5CC-8639-47D9-B3F8-9B253ECAF209}" type="slidenum">
              <a:rPr lang="en-CA" smtClean="0"/>
              <a:t>‹#›</a:t>
            </a:fld>
            <a:endParaRPr lang="en-CA"/>
          </a:p>
        </p:txBody>
      </p:sp>
    </p:spTree>
    <p:extLst>
      <p:ext uri="{BB962C8B-B14F-4D97-AF65-F5344CB8AC3E}">
        <p14:creationId xmlns:p14="http://schemas.microsoft.com/office/powerpoint/2010/main" val="181663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pic>
        <p:nvPicPr>
          <p:cNvPr id="1027" name="Picture 3" descr="K:\AA-NEW DRIVE\Personal Folders\KarenR\Equity\PPHP Equity in EH\Graphics\mountain.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1955142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t>2018-11-19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t>‹#›</a:t>
            </a:fld>
            <a:endParaRPr lang="en-CA"/>
          </a:p>
        </p:txBody>
      </p:sp>
      <p:pic>
        <p:nvPicPr>
          <p:cNvPr id="1027" name="Picture 3" descr="K:\AA-NEW DRIVE\Personal Folders\KarenR\Equity\PPHP Equity in EH\Graphics\mountain.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23051030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www.ncceh.ca/documents/guide/toward-health-equity-practical-actions-public-health-inspecto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www.ncceh.ca/documents/guide/toward-health-equity-practical-actions-public-health-inspecto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bccdc.ca/health-professionals/professional-resources/health-equity-video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www.bc211.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bccdc.ca/health-professionals/education-development/bc211-trainin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hyperlink" Target="https://creativecommons.org/licenses/by-nc/3.0/" TargetMode="External"/><Relationship Id="rId4" Type="http://schemas.openxmlformats.org/officeDocument/2006/relationships/hyperlink" Target="http://www.newclearvision.com/2012/03/15/ordinary-thought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tiff"/><Relationship Id="rId5" Type="http://schemas.openxmlformats.org/officeDocument/2006/relationships/hyperlink" Target="http://www.bccdc.ca/health-professionals/professional-resources/health-equity-environmental-health" TargetMode="External"/><Relationship Id="rId4" Type="http://schemas.openxmlformats.org/officeDocument/2006/relationships/hyperlink" Target="mailto:pph@phsa.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ideo" Target="https://www.youtube.com/embed/UX48Ns-ccWY" TargetMode="External"/><Relationship Id="rId5" Type="http://schemas.openxmlformats.org/officeDocument/2006/relationships/image" Target="../media/image11.png"/><Relationship Id="rId4" Type="http://schemas.openxmlformats.org/officeDocument/2006/relationships/hyperlink" Target="https://youtu.be/UX48Ns-ccWY"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7427-745D-480B-AD21-61C887CEF61B}"/>
              </a:ext>
            </a:extLst>
          </p:cNvPr>
          <p:cNvSpPr>
            <a:spLocks noGrp="1"/>
          </p:cNvSpPr>
          <p:nvPr>
            <p:ph type="ctrTitle"/>
          </p:nvPr>
        </p:nvSpPr>
        <p:spPr/>
        <p:txBody>
          <a:bodyPr>
            <a:normAutofit fontScale="90000"/>
          </a:bodyPr>
          <a:lstStyle/>
          <a:p>
            <a:r>
              <a:rPr lang="en-CA" dirty="0"/>
              <a:t>Health equity knowledge to action</a:t>
            </a:r>
            <a:br>
              <a:rPr lang="en-CA" dirty="0"/>
            </a:br>
            <a:r>
              <a:rPr lang="en-CA" dirty="0"/>
              <a:t>for EPHPs</a:t>
            </a:r>
            <a:endParaRPr lang="en-CA" i="1" dirty="0"/>
          </a:p>
        </p:txBody>
      </p:sp>
      <p:sp>
        <p:nvSpPr>
          <p:cNvPr id="3" name="Subtitle 2">
            <a:extLst>
              <a:ext uri="{FF2B5EF4-FFF2-40B4-BE49-F238E27FC236}">
                <a16:creationId xmlns:a16="http://schemas.microsoft.com/office/drawing/2014/main" id="{B2E64697-4271-4C41-BDAC-28D32A7FFD31}"/>
              </a:ext>
            </a:extLst>
          </p:cNvPr>
          <p:cNvSpPr>
            <a:spLocks noGrp="1"/>
          </p:cNvSpPr>
          <p:nvPr>
            <p:ph type="subTitle" idx="1"/>
          </p:nvPr>
        </p:nvSpPr>
        <p:spPr/>
        <p:txBody>
          <a:bodyPr/>
          <a:lstStyle/>
          <a:p>
            <a:r>
              <a:rPr lang="en-CA" i="1" dirty="0"/>
              <a:t>Presenter</a:t>
            </a:r>
          </a:p>
          <a:p>
            <a:r>
              <a:rPr lang="en-CA" i="1" dirty="0"/>
              <a:t>Date</a:t>
            </a:r>
          </a:p>
          <a:p>
            <a:r>
              <a:rPr lang="en-CA" i="1" dirty="0"/>
              <a:t>Location</a:t>
            </a:r>
          </a:p>
        </p:txBody>
      </p:sp>
    </p:spTree>
    <p:extLst>
      <p:ext uri="{BB962C8B-B14F-4D97-AF65-F5344CB8AC3E}">
        <p14:creationId xmlns:p14="http://schemas.microsoft.com/office/powerpoint/2010/main" val="25367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2" name="Title 1"/>
          <p:cNvSpPr>
            <a:spLocks noGrp="1"/>
          </p:cNvSpPr>
          <p:nvPr>
            <p:ph type="title"/>
          </p:nvPr>
        </p:nvSpPr>
        <p:spPr/>
        <p:txBody>
          <a:bodyPr/>
          <a:lstStyle/>
          <a:p>
            <a:r>
              <a:rPr lang="en-CA"/>
              <a:t>Framework for EPH action</a:t>
            </a:r>
            <a:endParaRPr lang="en-CA" dirty="0"/>
          </a:p>
        </p:txBody>
      </p:sp>
      <p:pic>
        <p:nvPicPr>
          <p:cNvPr id="20" name="Content Placeholder 19">
            <a:extLst>
              <a:ext uri="{FF2B5EF4-FFF2-40B4-BE49-F238E27FC236}">
                <a16:creationId xmlns:a16="http://schemas.microsoft.com/office/drawing/2014/main" id="{518E237B-5973-4229-A9F1-5AD91B0C1D34}"/>
              </a:ext>
            </a:extLst>
          </p:cNvPr>
          <p:cNvPicPr>
            <a:picLocks noGrp="1" noChangeAspect="1"/>
          </p:cNvPicPr>
          <p:nvPr>
            <p:ph sz="half" idx="1"/>
          </p:nvPr>
        </p:nvPicPr>
        <p:blipFill>
          <a:blip r:embed="rId3"/>
          <a:stretch>
            <a:fillRect/>
          </a:stretch>
        </p:blipFill>
        <p:spPr>
          <a:xfrm>
            <a:off x="457200" y="1887468"/>
            <a:ext cx="4038600" cy="3775213"/>
          </a:xfrm>
          <a:prstGeom prst="rect">
            <a:avLst/>
          </a:prstGeom>
          <a:ln>
            <a:noFill/>
          </a:ln>
          <a:effectLst>
            <a:outerShdw blurRad="190500" algn="tl" rotWithShape="0">
              <a:srgbClr val="000000">
                <a:alpha val="70000"/>
              </a:srgbClr>
            </a:outerShdw>
          </a:effectLst>
        </p:spPr>
      </p:pic>
      <p:sp>
        <p:nvSpPr>
          <p:cNvPr id="16" name="Content Placeholder 15">
            <a:extLst>
              <a:ext uri="{FF2B5EF4-FFF2-40B4-BE49-F238E27FC236}">
                <a16:creationId xmlns:a16="http://schemas.microsoft.com/office/drawing/2014/main" id="{ACEC215B-B9CF-4EA8-B8F6-7D5ACC29D0C4}"/>
              </a:ext>
            </a:extLst>
          </p:cNvPr>
          <p:cNvSpPr>
            <a:spLocks noGrp="1"/>
          </p:cNvSpPr>
          <p:nvPr>
            <p:ph sz="half" idx="2"/>
          </p:nvPr>
        </p:nvSpPr>
        <p:spPr/>
        <p:txBody>
          <a:bodyPr>
            <a:normAutofit fontScale="92500"/>
          </a:bodyPr>
          <a:lstStyle/>
          <a:p>
            <a:pPr marL="0" indent="0">
              <a:buNone/>
            </a:pPr>
            <a:r>
              <a:rPr lang="en-CA" b="1" dirty="0"/>
              <a:t>10 considerations for action</a:t>
            </a:r>
          </a:p>
          <a:p>
            <a:r>
              <a:rPr lang="en-CA" dirty="0"/>
              <a:t>Enhance knowledge</a:t>
            </a:r>
          </a:p>
          <a:p>
            <a:r>
              <a:rPr lang="en-CA" dirty="0"/>
              <a:t>Apply concepts to practice</a:t>
            </a:r>
          </a:p>
          <a:p>
            <a:r>
              <a:rPr lang="en-CA" dirty="0"/>
              <a:t>Reflective practice</a:t>
            </a:r>
          </a:p>
          <a:p>
            <a:r>
              <a:rPr lang="en-CA" dirty="0"/>
              <a:t>Identify internal and external collaborators</a:t>
            </a:r>
          </a:p>
          <a:p>
            <a:r>
              <a:rPr lang="en-CA" dirty="0"/>
              <a:t>Approaches at multiple organizational levels</a:t>
            </a:r>
          </a:p>
        </p:txBody>
      </p:sp>
      <p:sp>
        <p:nvSpPr>
          <p:cNvPr id="17" name="Rectangle 16">
            <a:extLst>
              <a:ext uri="{FF2B5EF4-FFF2-40B4-BE49-F238E27FC236}">
                <a16:creationId xmlns:a16="http://schemas.microsoft.com/office/drawing/2014/main" id="{1E93E40D-F87B-444A-A86E-3367E736F885}"/>
              </a:ext>
            </a:extLst>
          </p:cNvPr>
          <p:cNvSpPr/>
          <p:nvPr/>
        </p:nvSpPr>
        <p:spPr>
          <a:xfrm>
            <a:off x="155575" y="5610727"/>
            <a:ext cx="8836025" cy="338554"/>
          </a:xfrm>
          <a:prstGeom prst="rect">
            <a:avLst/>
          </a:prstGeom>
        </p:spPr>
        <p:txBody>
          <a:bodyPr wrap="square">
            <a:spAutoFit/>
          </a:bodyPr>
          <a:lstStyle/>
          <a:p>
            <a:pPr algn="ctr"/>
            <a:r>
              <a:rPr lang="en-CA" sz="1600" dirty="0">
                <a:hlinkClick r:id="rId4"/>
              </a:rPr>
              <a:t>http://www.ncceh.ca/documents/guide/toward-health-equity-practical-actions-public-health-inspectors</a:t>
            </a:r>
            <a:r>
              <a:rPr lang="en-CA" sz="1600" dirty="0"/>
              <a:t> </a:t>
            </a:r>
          </a:p>
        </p:txBody>
      </p:sp>
    </p:spTree>
    <p:extLst>
      <p:ext uri="{BB962C8B-B14F-4D97-AF65-F5344CB8AC3E}">
        <p14:creationId xmlns:p14="http://schemas.microsoft.com/office/powerpoint/2010/main" val="120489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457200"/>
            <a:endParaRPr lang="en-CA">
              <a:solidFill>
                <a:srgbClr val="000000"/>
              </a:solidFill>
            </a:endParaRPr>
          </a:p>
        </p:txBody>
      </p:sp>
      <p:sp>
        <p:nvSpPr>
          <p:cNvPr id="2" name="Title 1"/>
          <p:cNvSpPr>
            <a:spLocks noGrp="1"/>
          </p:cNvSpPr>
          <p:nvPr>
            <p:ph type="title"/>
          </p:nvPr>
        </p:nvSpPr>
        <p:spPr/>
        <p:txBody>
          <a:bodyPr>
            <a:normAutofit/>
          </a:bodyPr>
          <a:lstStyle/>
          <a:p>
            <a:r>
              <a:rPr lang="en-CA" dirty="0"/>
              <a:t>Framework for EPH action</a:t>
            </a:r>
          </a:p>
        </p:txBody>
      </p:sp>
      <p:pic>
        <p:nvPicPr>
          <p:cNvPr id="17" name="Content Placeholder 16">
            <a:extLst>
              <a:ext uri="{FF2B5EF4-FFF2-40B4-BE49-F238E27FC236}">
                <a16:creationId xmlns:a16="http://schemas.microsoft.com/office/drawing/2014/main" id="{A2DD855B-F208-47F0-8E2F-ED4EC79DFE95}"/>
              </a:ext>
            </a:extLst>
          </p:cNvPr>
          <p:cNvPicPr>
            <a:picLocks noGrp="1" noChangeAspect="1"/>
          </p:cNvPicPr>
          <p:nvPr>
            <p:ph sz="half" idx="1"/>
          </p:nvPr>
        </p:nvPicPr>
        <p:blipFill>
          <a:blip r:embed="rId3"/>
          <a:stretch>
            <a:fillRect/>
          </a:stretch>
        </p:blipFill>
        <p:spPr>
          <a:xfrm>
            <a:off x="457200" y="2284080"/>
            <a:ext cx="4038600" cy="2981989"/>
          </a:xfrm>
          <a:prstGeom prst="rect">
            <a:avLst/>
          </a:prstGeom>
          <a:ln>
            <a:noFill/>
          </a:ln>
          <a:effectLst>
            <a:outerShdw blurRad="190500" algn="tl" rotWithShape="0">
              <a:srgbClr val="000000">
                <a:alpha val="70000"/>
              </a:srgbClr>
            </a:outerShdw>
          </a:effectLst>
        </p:spPr>
      </p:pic>
      <p:sp>
        <p:nvSpPr>
          <p:cNvPr id="9" name="Content Placeholder 8">
            <a:extLst>
              <a:ext uri="{FF2B5EF4-FFF2-40B4-BE49-F238E27FC236}">
                <a16:creationId xmlns:a16="http://schemas.microsoft.com/office/drawing/2014/main" id="{6A0B6B15-098A-4BBB-90C1-C66EA446A455}"/>
              </a:ext>
            </a:extLst>
          </p:cNvPr>
          <p:cNvSpPr>
            <a:spLocks noGrp="1"/>
          </p:cNvSpPr>
          <p:nvPr>
            <p:ph sz="half" idx="2"/>
          </p:nvPr>
        </p:nvSpPr>
        <p:spPr/>
        <p:txBody>
          <a:bodyPr/>
          <a:lstStyle/>
          <a:p>
            <a:r>
              <a:rPr lang="en-CA" dirty="0"/>
              <a:t>3 main audiences:</a:t>
            </a:r>
          </a:p>
          <a:p>
            <a:r>
              <a:rPr lang="en-CA" dirty="0"/>
              <a:t>Frontline EPHP</a:t>
            </a:r>
          </a:p>
          <a:p>
            <a:r>
              <a:rPr lang="en-CA" dirty="0"/>
              <a:t>Managers &amp; directors</a:t>
            </a:r>
          </a:p>
          <a:p>
            <a:r>
              <a:rPr lang="en-CA" dirty="0"/>
              <a:t>Educational &amp; professional development organizations</a:t>
            </a:r>
          </a:p>
        </p:txBody>
      </p:sp>
      <p:sp>
        <p:nvSpPr>
          <p:cNvPr id="18" name="Rectangle 17">
            <a:extLst>
              <a:ext uri="{FF2B5EF4-FFF2-40B4-BE49-F238E27FC236}">
                <a16:creationId xmlns:a16="http://schemas.microsoft.com/office/drawing/2014/main" id="{19B644FE-F87B-4BF1-AE8F-33A407D01D05}"/>
              </a:ext>
            </a:extLst>
          </p:cNvPr>
          <p:cNvSpPr/>
          <p:nvPr/>
        </p:nvSpPr>
        <p:spPr>
          <a:xfrm>
            <a:off x="155575" y="5610727"/>
            <a:ext cx="8836025" cy="338554"/>
          </a:xfrm>
          <a:prstGeom prst="rect">
            <a:avLst/>
          </a:prstGeom>
        </p:spPr>
        <p:txBody>
          <a:bodyPr wrap="square">
            <a:spAutoFit/>
          </a:bodyPr>
          <a:lstStyle/>
          <a:p>
            <a:pPr algn="ctr"/>
            <a:r>
              <a:rPr lang="en-CA" sz="1600" dirty="0">
                <a:hlinkClick r:id="rId4"/>
              </a:rPr>
              <a:t>http://www.ncceh.ca/documents/guide/toward-health-equity-practical-actions-public-health-inspectors</a:t>
            </a:r>
            <a:r>
              <a:rPr lang="en-CA" sz="1600" dirty="0"/>
              <a:t> </a:t>
            </a:r>
          </a:p>
        </p:txBody>
      </p:sp>
      <p:sp>
        <p:nvSpPr>
          <p:cNvPr id="10" name="Rectangle 9">
            <a:extLst>
              <a:ext uri="{FF2B5EF4-FFF2-40B4-BE49-F238E27FC236}">
                <a16:creationId xmlns:a16="http://schemas.microsoft.com/office/drawing/2014/main" id="{19C31757-DD1E-4635-A9D4-41F2ADDE345A}"/>
              </a:ext>
            </a:extLst>
          </p:cNvPr>
          <p:cNvSpPr/>
          <p:nvPr/>
        </p:nvSpPr>
        <p:spPr>
          <a:xfrm>
            <a:off x="457200" y="1591931"/>
            <a:ext cx="4038600" cy="584775"/>
          </a:xfrm>
          <a:prstGeom prst="rect">
            <a:avLst/>
          </a:prstGeom>
        </p:spPr>
        <p:txBody>
          <a:bodyPr wrap="square">
            <a:spAutoFit/>
          </a:bodyPr>
          <a:lstStyle/>
          <a:p>
            <a:pPr algn="ctr"/>
            <a:r>
              <a:rPr lang="en-CA" sz="3200" b="1" dirty="0">
                <a:solidFill>
                  <a:schemeClr val="accent1"/>
                </a:solidFill>
                <a:latin typeface="+mj-lt"/>
              </a:rPr>
              <a:t>User Guide</a:t>
            </a:r>
          </a:p>
        </p:txBody>
      </p:sp>
    </p:spTree>
    <p:extLst>
      <p:ext uri="{BB962C8B-B14F-4D97-AF65-F5344CB8AC3E}">
        <p14:creationId xmlns:p14="http://schemas.microsoft.com/office/powerpoint/2010/main" val="3363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rcRect r="23295"/>
          <a:stretch>
            <a:fillRect/>
          </a:stretch>
        </p:blipFill>
        <p:spPr>
          <a:xfrm>
            <a:off x="3962400" y="0"/>
            <a:ext cx="5181600" cy="1308100"/>
          </a:xfrm>
          <a:prstGeom prst="rect">
            <a:avLst/>
          </a:prstGeom>
        </p:spPr>
      </p:pic>
      <p:sp>
        <p:nvSpPr>
          <p:cNvPr id="4" name="Rectangle 3"/>
          <p:cNvSpPr/>
          <p:nvPr/>
        </p:nvSpPr>
        <p:spPr>
          <a:xfrm>
            <a:off x="1619672" y="1412776"/>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2" name="Picture 11"/>
          <p:cNvPicPr>
            <a:picLocks noChangeAspect="1"/>
          </p:cNvPicPr>
          <p:nvPr/>
        </p:nvPicPr>
        <p:blipFill>
          <a:blip r:embed="rId4"/>
          <a:srcRect t="19186" b="63351"/>
          <a:stretch>
            <a:fillRect/>
          </a:stretch>
        </p:blipFill>
        <p:spPr>
          <a:xfrm>
            <a:off x="0" y="0"/>
            <a:ext cx="5715000" cy="1295400"/>
          </a:xfrm>
          <a:prstGeom prst="rect">
            <a:avLst/>
          </a:prstGeom>
        </p:spPr>
      </p:pic>
      <p:pic>
        <p:nvPicPr>
          <p:cNvPr id="8" name="Picture 7">
            <a:extLst>
              <a:ext uri="{FF2B5EF4-FFF2-40B4-BE49-F238E27FC236}">
                <a16:creationId xmlns:a16="http://schemas.microsoft.com/office/drawing/2014/main" id="{163B3A03-88CB-4505-911F-BD42E75A2D26}"/>
              </a:ext>
            </a:extLst>
          </p:cNvPr>
          <p:cNvPicPr>
            <a:picLocks noChangeAspect="1"/>
          </p:cNvPicPr>
          <p:nvPr/>
        </p:nvPicPr>
        <p:blipFill>
          <a:blip r:embed="rId5"/>
          <a:stretch>
            <a:fillRect/>
          </a:stretch>
        </p:blipFill>
        <p:spPr>
          <a:xfrm>
            <a:off x="1606811" y="1295400"/>
            <a:ext cx="6019800" cy="5368722"/>
          </a:xfrm>
          <a:prstGeom prst="rect">
            <a:avLst/>
          </a:prstGeom>
        </p:spPr>
      </p:pic>
      <p:sp>
        <p:nvSpPr>
          <p:cNvPr id="5" name="Rectangle 4">
            <a:extLst>
              <a:ext uri="{FF2B5EF4-FFF2-40B4-BE49-F238E27FC236}">
                <a16:creationId xmlns:a16="http://schemas.microsoft.com/office/drawing/2014/main" id="{202311BA-6124-442C-96CC-2AC24CA2E558}"/>
              </a:ext>
            </a:extLst>
          </p:cNvPr>
          <p:cNvSpPr/>
          <p:nvPr/>
        </p:nvSpPr>
        <p:spPr>
          <a:xfrm>
            <a:off x="1678819" y="1340768"/>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136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B624-9032-4F2C-9F96-6219D9F602B1}"/>
              </a:ext>
            </a:extLst>
          </p:cNvPr>
          <p:cNvSpPr>
            <a:spLocks noGrp="1"/>
          </p:cNvSpPr>
          <p:nvPr>
            <p:ph type="title"/>
          </p:nvPr>
        </p:nvSpPr>
        <p:spPr/>
        <p:txBody>
          <a:bodyPr/>
          <a:lstStyle/>
          <a:p>
            <a:r>
              <a:rPr lang="en-CA" dirty="0"/>
              <a:t>Equity 101 videos</a:t>
            </a:r>
          </a:p>
        </p:txBody>
      </p:sp>
      <p:sp>
        <p:nvSpPr>
          <p:cNvPr id="3" name="Content Placeholder 2">
            <a:extLst>
              <a:ext uri="{FF2B5EF4-FFF2-40B4-BE49-F238E27FC236}">
                <a16:creationId xmlns:a16="http://schemas.microsoft.com/office/drawing/2014/main" id="{FC80797D-08B8-4EB0-BC59-178AAC7D1B24}"/>
              </a:ext>
            </a:extLst>
          </p:cNvPr>
          <p:cNvSpPr>
            <a:spLocks noGrp="1"/>
          </p:cNvSpPr>
          <p:nvPr>
            <p:ph idx="1"/>
          </p:nvPr>
        </p:nvSpPr>
        <p:spPr/>
        <p:txBody>
          <a:bodyPr>
            <a:normAutofit/>
          </a:bodyPr>
          <a:lstStyle/>
          <a:p>
            <a:pPr marL="514350" indent="-514350">
              <a:buFont typeface="+mj-lt"/>
              <a:buAutoNum type="arabicPeriod"/>
            </a:pPr>
            <a:r>
              <a:rPr lang="en-CA" sz="2800" dirty="0"/>
              <a:t>Introduction to health equity for EPH professionals</a:t>
            </a:r>
          </a:p>
          <a:p>
            <a:pPr marL="514350" indent="-514350">
              <a:buFont typeface="+mj-lt"/>
              <a:buAutoNum type="arabicPeriod"/>
            </a:pPr>
            <a:r>
              <a:rPr lang="en-CA" sz="2800" dirty="0"/>
              <a:t>Introduction to the social determinants of health for EPH professionals</a:t>
            </a:r>
          </a:p>
          <a:p>
            <a:pPr marL="514350" indent="-514350">
              <a:buFont typeface="+mj-lt"/>
              <a:buAutoNum type="arabicPeriod"/>
            </a:pPr>
            <a:r>
              <a:rPr lang="en-CA" sz="2800" dirty="0"/>
              <a:t>How the social determinants of health impact EPH practice settings</a:t>
            </a:r>
          </a:p>
          <a:p>
            <a:pPr marL="514350" indent="-514350">
              <a:buFont typeface="+mj-lt"/>
              <a:buAutoNum type="arabicPeriod"/>
            </a:pPr>
            <a:r>
              <a:rPr lang="en-CA" sz="2800" dirty="0"/>
              <a:t>What Health Protection can do to support health equity</a:t>
            </a:r>
          </a:p>
          <a:p>
            <a:pPr marL="514350" indent="-514350">
              <a:buFont typeface="+mj-lt"/>
              <a:buAutoNum type="arabicPeriod"/>
            </a:pPr>
            <a:r>
              <a:rPr lang="en-CA" sz="2800" dirty="0"/>
              <a:t>What EPHPs can do to support health equity</a:t>
            </a:r>
          </a:p>
        </p:txBody>
      </p:sp>
      <p:sp>
        <p:nvSpPr>
          <p:cNvPr id="6" name="Rectangle 5">
            <a:extLst>
              <a:ext uri="{FF2B5EF4-FFF2-40B4-BE49-F238E27FC236}">
                <a16:creationId xmlns:a16="http://schemas.microsoft.com/office/drawing/2014/main" id="{9949A336-3ADA-4E11-9A25-7164E5CBC8EA}"/>
              </a:ext>
            </a:extLst>
          </p:cNvPr>
          <p:cNvSpPr/>
          <p:nvPr/>
        </p:nvSpPr>
        <p:spPr>
          <a:xfrm>
            <a:off x="53752" y="5641503"/>
            <a:ext cx="9036496" cy="369332"/>
          </a:xfrm>
          <a:prstGeom prst="rect">
            <a:avLst/>
          </a:prstGeom>
        </p:spPr>
        <p:txBody>
          <a:bodyPr wrap="square">
            <a:spAutoFit/>
          </a:bodyPr>
          <a:lstStyle/>
          <a:p>
            <a:pPr algn="ctr"/>
            <a:r>
              <a:rPr lang="en-CA" dirty="0">
                <a:hlinkClick r:id="rId3"/>
              </a:rPr>
              <a:t>http://www.bccdc.ca/health-professionals/professional-resources/health-equity-videos</a:t>
            </a:r>
            <a:r>
              <a:rPr lang="en-CA" dirty="0"/>
              <a:t> </a:t>
            </a:r>
          </a:p>
        </p:txBody>
      </p:sp>
    </p:spTree>
    <p:extLst>
      <p:ext uri="{BB962C8B-B14F-4D97-AF65-F5344CB8AC3E}">
        <p14:creationId xmlns:p14="http://schemas.microsoft.com/office/powerpoint/2010/main" val="41935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2-1-1 referrals</a:t>
            </a:r>
          </a:p>
        </p:txBody>
      </p:sp>
      <p:sp>
        <p:nvSpPr>
          <p:cNvPr id="3" name="Content Placeholder 2"/>
          <p:cNvSpPr>
            <a:spLocks noGrp="1"/>
          </p:cNvSpPr>
          <p:nvPr>
            <p:ph idx="1"/>
          </p:nvPr>
        </p:nvSpPr>
        <p:spPr/>
        <p:txBody>
          <a:bodyPr/>
          <a:lstStyle/>
          <a:p>
            <a:r>
              <a:rPr lang="en-CA" dirty="0"/>
              <a:t>EPHPs witness a wide range of equity-related issues that fall outside scope of practice</a:t>
            </a:r>
          </a:p>
          <a:p>
            <a:pPr lvl="1"/>
            <a:r>
              <a:rPr lang="en-CA" dirty="0"/>
              <a:t>Incidental observations</a:t>
            </a:r>
          </a:p>
          <a:p>
            <a:pPr lvl="1"/>
            <a:r>
              <a:rPr lang="en-CA" dirty="0"/>
              <a:t>Complaint calls outside EPH mandate</a:t>
            </a:r>
          </a:p>
          <a:p>
            <a:r>
              <a:rPr lang="en-CA" dirty="0"/>
              <a:t>Often no mechanism for action or follow-up</a:t>
            </a:r>
          </a:p>
          <a:p>
            <a:r>
              <a:rPr lang="en-CA" dirty="0"/>
              <a:t>Some referral or response on </a:t>
            </a:r>
            <a:r>
              <a:rPr lang="en-CA" i="1" dirty="0"/>
              <a:t>ad hoc </a:t>
            </a:r>
            <a:r>
              <a:rPr lang="en-CA" dirty="0"/>
              <a:t>basis</a:t>
            </a:r>
          </a:p>
        </p:txBody>
      </p:sp>
    </p:spTree>
    <p:extLst>
      <p:ext uri="{BB962C8B-B14F-4D97-AF65-F5344CB8AC3E}">
        <p14:creationId xmlns:p14="http://schemas.microsoft.com/office/powerpoint/2010/main" val="22066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776122-1CCF-4344-BAC7-4FD5383BEB3B}"/>
              </a:ext>
            </a:extLst>
          </p:cNvPr>
          <p:cNvSpPr>
            <a:spLocks noGrp="1"/>
          </p:cNvSpPr>
          <p:nvPr>
            <p:ph type="title"/>
          </p:nvPr>
        </p:nvSpPr>
        <p:spPr/>
        <p:txBody>
          <a:bodyPr>
            <a:normAutofit/>
          </a:bodyPr>
          <a:lstStyle/>
          <a:p>
            <a:r>
              <a:rPr lang="en-CA" dirty="0"/>
              <a:t>bc211 training</a:t>
            </a:r>
          </a:p>
        </p:txBody>
      </p:sp>
      <p:pic>
        <p:nvPicPr>
          <p:cNvPr id="1026" name="Picture 2" descr="bc211 to Bring Service Province-Wide">
            <a:extLst>
              <a:ext uri="{FF2B5EF4-FFF2-40B4-BE49-F238E27FC236}">
                <a16:creationId xmlns:a16="http://schemas.microsoft.com/office/drawing/2014/main" id="{898F3BAB-A99D-4946-A93E-A1CF4F5EAE39}"/>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5218"/>
          <a:stretch/>
        </p:blipFill>
        <p:spPr bwMode="auto">
          <a:xfrm>
            <a:off x="323528" y="1727366"/>
            <a:ext cx="4038601" cy="162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AB24AA-3B63-4D1F-BF8C-1983A6EB8266}"/>
              </a:ext>
            </a:extLst>
          </p:cNvPr>
          <p:cNvSpPr>
            <a:spLocks noGrp="1"/>
          </p:cNvSpPr>
          <p:nvPr>
            <p:ph sz="half" idx="2"/>
          </p:nvPr>
        </p:nvSpPr>
        <p:spPr/>
        <p:txBody>
          <a:bodyPr/>
          <a:lstStyle/>
          <a:p>
            <a:r>
              <a:rPr lang="en-CA" dirty="0"/>
              <a:t>Government, health, and NGO services</a:t>
            </a:r>
          </a:p>
          <a:p>
            <a:r>
              <a:rPr lang="en-CA" dirty="0"/>
              <a:t>Province-wide coverage</a:t>
            </a:r>
          </a:p>
          <a:p>
            <a:r>
              <a:rPr lang="en-CA" dirty="0"/>
              <a:t>Updated regularly</a:t>
            </a:r>
          </a:p>
          <a:p>
            <a:r>
              <a:rPr lang="en-CA" dirty="0"/>
              <a:t>Trained intake professionals</a:t>
            </a:r>
          </a:p>
          <a:p>
            <a:r>
              <a:rPr lang="en-CA" dirty="0"/>
              <a:t>Targeted EPHP training</a:t>
            </a:r>
          </a:p>
        </p:txBody>
      </p:sp>
      <p:sp>
        <p:nvSpPr>
          <p:cNvPr id="2" name="TextBox 1">
            <a:extLst>
              <a:ext uri="{FF2B5EF4-FFF2-40B4-BE49-F238E27FC236}">
                <a16:creationId xmlns:a16="http://schemas.microsoft.com/office/drawing/2014/main" id="{6B9AF3F7-D021-4C0D-8099-0EABE75678C6}"/>
              </a:ext>
            </a:extLst>
          </p:cNvPr>
          <p:cNvSpPr txBox="1"/>
          <p:nvPr/>
        </p:nvSpPr>
        <p:spPr>
          <a:xfrm>
            <a:off x="208697" y="3447095"/>
            <a:ext cx="4365125" cy="1564531"/>
          </a:xfrm>
          <a:prstGeom prst="rect">
            <a:avLst/>
          </a:prstGeom>
          <a:noFill/>
        </p:spPr>
        <p:txBody>
          <a:bodyPr wrap="square" rtlCol="0">
            <a:spAutoFit/>
          </a:bodyPr>
          <a:lstStyle/>
          <a:p>
            <a:pPr marL="457200" indent="-457200">
              <a:spcBef>
                <a:spcPts val="672"/>
              </a:spcBef>
              <a:buFont typeface="Arial" panose="020B0604020202020204" pitchFamily="34" charset="0"/>
              <a:buChar char="•"/>
            </a:pPr>
            <a:r>
              <a:rPr lang="en-CA" sz="2800" dirty="0"/>
              <a:t>Non-profit </a:t>
            </a:r>
          </a:p>
          <a:p>
            <a:pPr marL="457200" indent="-457200">
              <a:spcBef>
                <a:spcPts val="672"/>
              </a:spcBef>
              <a:buFont typeface="Arial" panose="020B0604020202020204" pitchFamily="34" charset="0"/>
              <a:buChar char="•"/>
            </a:pPr>
            <a:r>
              <a:rPr lang="en-CA" sz="2800" dirty="0"/>
              <a:t>Confidential</a:t>
            </a:r>
          </a:p>
          <a:p>
            <a:pPr marL="457200" indent="-457200">
              <a:spcBef>
                <a:spcPts val="672"/>
              </a:spcBef>
              <a:buFont typeface="Arial" panose="020B0604020202020204" pitchFamily="34" charset="0"/>
              <a:buChar char="•"/>
            </a:pPr>
            <a:r>
              <a:rPr lang="en-CA" sz="2800" dirty="0"/>
              <a:t>Telephone, text, website</a:t>
            </a:r>
          </a:p>
        </p:txBody>
      </p:sp>
      <p:sp>
        <p:nvSpPr>
          <p:cNvPr id="4" name="TextBox 3">
            <a:extLst>
              <a:ext uri="{FF2B5EF4-FFF2-40B4-BE49-F238E27FC236}">
                <a16:creationId xmlns:a16="http://schemas.microsoft.com/office/drawing/2014/main" id="{A2203489-B0FE-41FC-A48C-5E67CD262558}"/>
              </a:ext>
            </a:extLst>
          </p:cNvPr>
          <p:cNvSpPr txBox="1"/>
          <p:nvPr/>
        </p:nvSpPr>
        <p:spPr>
          <a:xfrm>
            <a:off x="3424064" y="5339164"/>
            <a:ext cx="2448272" cy="523220"/>
          </a:xfrm>
          <a:prstGeom prst="rect">
            <a:avLst/>
          </a:prstGeom>
          <a:noFill/>
        </p:spPr>
        <p:txBody>
          <a:bodyPr wrap="square" rtlCol="0">
            <a:spAutoFit/>
          </a:bodyPr>
          <a:lstStyle/>
          <a:p>
            <a:pPr algn="ctr"/>
            <a:r>
              <a:rPr lang="en-CA" sz="2800" dirty="0">
                <a:hlinkClick r:id="rId4"/>
              </a:rPr>
              <a:t>www.bc211.ca</a:t>
            </a:r>
            <a:r>
              <a:rPr lang="en-CA" sz="2800" dirty="0"/>
              <a:t> </a:t>
            </a:r>
          </a:p>
        </p:txBody>
      </p:sp>
    </p:spTree>
    <p:extLst>
      <p:ext uri="{BB962C8B-B14F-4D97-AF65-F5344CB8AC3E}">
        <p14:creationId xmlns:p14="http://schemas.microsoft.com/office/powerpoint/2010/main" val="258233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bc211 training process</a:t>
            </a:r>
          </a:p>
        </p:txBody>
      </p:sp>
      <p:sp>
        <p:nvSpPr>
          <p:cNvPr id="3" name="Content Placeholder 2"/>
          <p:cNvSpPr>
            <a:spLocks noGrp="1"/>
          </p:cNvSpPr>
          <p:nvPr>
            <p:ph idx="1"/>
          </p:nvPr>
        </p:nvSpPr>
        <p:spPr/>
        <p:txBody>
          <a:bodyPr>
            <a:normAutofit/>
          </a:bodyPr>
          <a:lstStyle/>
          <a:p>
            <a:r>
              <a:rPr lang="en-CA" dirty="0"/>
              <a:t>EPHPs trained re how/when to contact bc211</a:t>
            </a:r>
          </a:p>
          <a:p>
            <a:pPr marL="971550" lvl="1" indent="-514350">
              <a:buFont typeface="+mj-lt"/>
              <a:buAutoNum type="arabicPeriod"/>
            </a:pPr>
            <a:r>
              <a:rPr lang="en-CA" dirty="0"/>
              <a:t>EPHP will call, text, or web chat to bc211 on behalf of client</a:t>
            </a:r>
          </a:p>
          <a:p>
            <a:pPr marL="971550" lvl="1" indent="-514350">
              <a:buFont typeface="+mj-lt"/>
              <a:buAutoNum type="arabicPeriod"/>
            </a:pPr>
            <a:r>
              <a:rPr lang="en-CA" dirty="0"/>
              <a:t>EPHP will give bc211 number or website to client</a:t>
            </a:r>
          </a:p>
          <a:p>
            <a:r>
              <a:rPr lang="en-CA" dirty="0"/>
              <a:t>bc211 updating key terms and services most relevant to EPH</a:t>
            </a:r>
          </a:p>
          <a:p>
            <a:r>
              <a:rPr lang="en-CA" dirty="0"/>
              <a:t>EPHPs asked to track and report use of bc211 for evaluation and service improvements</a:t>
            </a:r>
          </a:p>
        </p:txBody>
      </p:sp>
      <p:sp>
        <p:nvSpPr>
          <p:cNvPr id="4" name="Rectangle 3">
            <a:extLst>
              <a:ext uri="{FF2B5EF4-FFF2-40B4-BE49-F238E27FC236}">
                <a16:creationId xmlns:a16="http://schemas.microsoft.com/office/drawing/2014/main" id="{17F85E0F-8655-4A39-BC85-230463E5226B}"/>
              </a:ext>
            </a:extLst>
          </p:cNvPr>
          <p:cNvSpPr/>
          <p:nvPr/>
        </p:nvSpPr>
        <p:spPr>
          <a:xfrm>
            <a:off x="457200" y="5723964"/>
            <a:ext cx="8363272" cy="369332"/>
          </a:xfrm>
          <a:prstGeom prst="rect">
            <a:avLst/>
          </a:prstGeom>
        </p:spPr>
        <p:txBody>
          <a:bodyPr wrap="square">
            <a:spAutoFit/>
          </a:bodyPr>
          <a:lstStyle/>
          <a:p>
            <a:pPr algn="ctr"/>
            <a:r>
              <a:rPr lang="en-CA" u="sng" dirty="0">
                <a:solidFill>
                  <a:srgbClr val="1F497D"/>
                </a:solidFill>
                <a:latin typeface="Calibri" panose="020F0502020204030204" pitchFamily="34" charset="0"/>
                <a:ea typeface="Calibri" panose="020F0502020204030204" pitchFamily="34" charset="0"/>
                <a:hlinkClick r:id="rId3"/>
              </a:rPr>
              <a:t>www.bccdc.ca/health-professionals/education-development/bc211-training</a:t>
            </a:r>
            <a:endParaRPr lang="en-CA" dirty="0"/>
          </a:p>
        </p:txBody>
      </p:sp>
    </p:spTree>
    <p:extLst>
      <p:ext uri="{BB962C8B-B14F-4D97-AF65-F5344CB8AC3E}">
        <p14:creationId xmlns:p14="http://schemas.microsoft.com/office/powerpoint/2010/main" val="19534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DC25-4416-45C5-A525-6B2201F41713}"/>
              </a:ext>
            </a:extLst>
          </p:cNvPr>
          <p:cNvSpPr>
            <a:spLocks noGrp="1"/>
          </p:cNvSpPr>
          <p:nvPr>
            <p:ph type="title"/>
          </p:nvPr>
        </p:nvSpPr>
        <p:spPr/>
        <p:txBody>
          <a:bodyPr/>
          <a:lstStyle/>
          <a:p>
            <a:r>
              <a:rPr lang="en-CA" dirty="0"/>
              <a:t>Health equity assessment</a:t>
            </a:r>
          </a:p>
        </p:txBody>
      </p:sp>
      <p:pic>
        <p:nvPicPr>
          <p:cNvPr id="5" name="Content Placeholder 4">
            <a:extLst>
              <a:ext uri="{FF2B5EF4-FFF2-40B4-BE49-F238E27FC236}">
                <a16:creationId xmlns:a16="http://schemas.microsoft.com/office/drawing/2014/main" id="{0F366783-1E29-44F0-B1F8-180C9E800D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4858" y="1556792"/>
            <a:ext cx="4038600" cy="733773"/>
          </a:xfrm>
        </p:spPr>
      </p:pic>
      <p:sp>
        <p:nvSpPr>
          <p:cNvPr id="6" name="Content Placeholder 5">
            <a:extLst>
              <a:ext uri="{FF2B5EF4-FFF2-40B4-BE49-F238E27FC236}">
                <a16:creationId xmlns:a16="http://schemas.microsoft.com/office/drawing/2014/main" id="{C5DF30E9-6712-4ADF-98EE-327F3F9D6437}"/>
              </a:ext>
            </a:extLst>
          </p:cNvPr>
          <p:cNvSpPr>
            <a:spLocks noGrp="1"/>
          </p:cNvSpPr>
          <p:nvPr>
            <p:ph sz="half" idx="2"/>
          </p:nvPr>
        </p:nvSpPr>
        <p:spPr>
          <a:xfrm>
            <a:off x="4648200" y="1600201"/>
            <a:ext cx="4038600" cy="1540767"/>
          </a:xfrm>
          <a:ln>
            <a:solidFill>
              <a:schemeClr val="bg1"/>
            </a:solidFill>
          </a:ln>
          <a:effectLst>
            <a:outerShdw blurRad="63500" sx="102000" sy="102000" algn="ctr" rotWithShape="0">
              <a:prstClr val="black">
                <a:alpha val="40000"/>
              </a:prstClr>
            </a:outerShdw>
          </a:effectLst>
        </p:spPr>
        <p:txBody>
          <a:bodyPr/>
          <a:lstStyle/>
          <a:p>
            <a:pPr marL="0" indent="0" algn="ctr">
              <a:buNone/>
            </a:pPr>
            <a:r>
              <a:rPr lang="en-CA" i="1" dirty="0"/>
              <a:t>Tool to assess a program, policy, or organization with a health equity lens</a:t>
            </a:r>
          </a:p>
          <a:p>
            <a:pPr algn="ctr"/>
            <a:endParaRPr lang="en-CA" i="1" dirty="0"/>
          </a:p>
        </p:txBody>
      </p:sp>
      <p:pic>
        <p:nvPicPr>
          <p:cNvPr id="9" name="Picture 8">
            <a:extLst>
              <a:ext uri="{FF2B5EF4-FFF2-40B4-BE49-F238E27FC236}">
                <a16:creationId xmlns:a16="http://schemas.microsoft.com/office/drawing/2014/main" id="{17F92BB9-A437-4F18-88F0-575F7AB470C5}"/>
              </a:ext>
            </a:extLst>
          </p:cNvPr>
          <p:cNvPicPr>
            <a:picLocks noChangeAspect="1"/>
          </p:cNvPicPr>
          <p:nvPr/>
        </p:nvPicPr>
        <p:blipFill>
          <a:blip r:embed="rId4"/>
          <a:stretch>
            <a:fillRect/>
          </a:stretch>
        </p:blipFill>
        <p:spPr>
          <a:xfrm>
            <a:off x="5335170" y="3429000"/>
            <a:ext cx="2664659" cy="2406955"/>
          </a:xfrm>
          <a:prstGeom prst="rect">
            <a:avLst/>
          </a:prstGeom>
        </p:spPr>
      </p:pic>
      <p:pic>
        <p:nvPicPr>
          <p:cNvPr id="4" name="Picture 3">
            <a:extLst>
              <a:ext uri="{FF2B5EF4-FFF2-40B4-BE49-F238E27FC236}">
                <a16:creationId xmlns:a16="http://schemas.microsoft.com/office/drawing/2014/main" id="{C26B64D7-1183-4CC7-BF2E-6AB475A40D5D}"/>
              </a:ext>
            </a:extLst>
          </p:cNvPr>
          <p:cNvPicPr>
            <a:picLocks noChangeAspect="1"/>
          </p:cNvPicPr>
          <p:nvPr/>
        </p:nvPicPr>
        <p:blipFill>
          <a:blip r:embed="rId5"/>
          <a:stretch>
            <a:fillRect/>
          </a:stretch>
        </p:blipFill>
        <p:spPr>
          <a:xfrm>
            <a:off x="1784894" y="2492896"/>
            <a:ext cx="2380456" cy="317536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BDBD675E-B95E-4483-A43B-54F11024ADC0}"/>
              </a:ext>
            </a:extLst>
          </p:cNvPr>
          <p:cNvPicPr>
            <a:picLocks noChangeAspect="1"/>
          </p:cNvPicPr>
          <p:nvPr/>
        </p:nvPicPr>
        <p:blipFill>
          <a:blip r:embed="rId6"/>
          <a:stretch>
            <a:fillRect/>
          </a:stretch>
        </p:blipFill>
        <p:spPr>
          <a:xfrm>
            <a:off x="611560" y="2683002"/>
            <a:ext cx="2386608" cy="31646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265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971A-BBE3-415B-ACB9-957A9102F8D5}"/>
              </a:ext>
            </a:extLst>
          </p:cNvPr>
          <p:cNvSpPr>
            <a:spLocks noGrp="1"/>
          </p:cNvSpPr>
          <p:nvPr>
            <p:ph type="title"/>
          </p:nvPr>
        </p:nvSpPr>
        <p:spPr/>
        <p:txBody>
          <a:bodyPr/>
          <a:lstStyle/>
          <a:p>
            <a:r>
              <a:rPr lang="en-CA" dirty="0"/>
              <a:t>Framework reflection</a:t>
            </a:r>
          </a:p>
        </p:txBody>
      </p:sp>
      <p:pic>
        <p:nvPicPr>
          <p:cNvPr id="6" name="Content Placeholder 5">
            <a:extLst>
              <a:ext uri="{FF2B5EF4-FFF2-40B4-BE49-F238E27FC236}">
                <a16:creationId xmlns:a16="http://schemas.microsoft.com/office/drawing/2014/main" id="{0F8E5B73-A7CF-4C97-AC76-2AFF092B4525}"/>
              </a:ext>
            </a:extLst>
          </p:cNvPr>
          <p:cNvPicPr>
            <a:picLocks noGrp="1" noChangeAspect="1"/>
          </p:cNvPicPr>
          <p:nvPr>
            <p:ph sz="half" idx="1"/>
          </p:nvPr>
        </p:nvPicPr>
        <p:blipFill>
          <a:blip r:embed="rId3"/>
          <a:stretch>
            <a:fillRect/>
          </a:stretch>
        </p:blipFill>
        <p:spPr>
          <a:xfrm>
            <a:off x="250490" y="1627525"/>
            <a:ext cx="4316288" cy="3969995"/>
          </a:xfrm>
          <a:prstGeom prst="rect">
            <a:avLst/>
          </a:prstGeom>
        </p:spPr>
      </p:pic>
      <p:sp>
        <p:nvSpPr>
          <p:cNvPr id="5" name="Content Placeholder 4">
            <a:extLst>
              <a:ext uri="{FF2B5EF4-FFF2-40B4-BE49-F238E27FC236}">
                <a16:creationId xmlns:a16="http://schemas.microsoft.com/office/drawing/2014/main" id="{A126ECFA-83B4-4B4F-BFB1-FBD72753CCD0}"/>
              </a:ext>
            </a:extLst>
          </p:cNvPr>
          <p:cNvSpPr>
            <a:spLocks noGrp="1"/>
          </p:cNvSpPr>
          <p:nvPr>
            <p:ph sz="half" idx="2"/>
          </p:nvPr>
        </p:nvSpPr>
        <p:spPr/>
        <p:txBody>
          <a:bodyPr>
            <a:normAutofit/>
          </a:bodyPr>
          <a:lstStyle/>
          <a:p>
            <a:r>
              <a:rPr lang="en-CA" dirty="0"/>
              <a:t>Review the Framework</a:t>
            </a:r>
          </a:p>
          <a:p>
            <a:r>
              <a:rPr lang="en-CA" dirty="0"/>
              <a:t>Choose one of the action points (2–9)</a:t>
            </a:r>
          </a:p>
          <a:p>
            <a:r>
              <a:rPr lang="en-CA" dirty="0"/>
              <a:t>Answer the questions as best as you can </a:t>
            </a:r>
          </a:p>
          <a:p>
            <a:r>
              <a:rPr lang="en-CA" dirty="0"/>
              <a:t>Consider how you could find out more</a:t>
            </a:r>
          </a:p>
          <a:p>
            <a:r>
              <a:rPr lang="en-CA" dirty="0"/>
              <a:t>Identify one action you can take right away</a:t>
            </a:r>
          </a:p>
        </p:txBody>
      </p:sp>
    </p:spTree>
    <p:extLst>
      <p:ext uri="{BB962C8B-B14F-4D97-AF65-F5344CB8AC3E}">
        <p14:creationId xmlns:p14="http://schemas.microsoft.com/office/powerpoint/2010/main" val="367376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89608-1050-4703-8511-72602F8C001C}"/>
              </a:ext>
            </a:extLst>
          </p:cNvPr>
          <p:cNvPicPr>
            <a:picLocks noChangeAspect="1"/>
          </p:cNvPicPr>
          <p:nvPr/>
        </p:nvPicPr>
        <p:blipFill rotWithShape="1">
          <a:blip r:embed="rId3"/>
          <a:srcRect t="2101" b="1301"/>
          <a:stretch/>
        </p:blipFill>
        <p:spPr>
          <a:xfrm>
            <a:off x="99391" y="116632"/>
            <a:ext cx="8945217" cy="66247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805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Objectives</a:t>
            </a:r>
          </a:p>
        </p:txBody>
      </p:sp>
      <p:sp>
        <p:nvSpPr>
          <p:cNvPr id="4" name="Content Placeholder 3">
            <a:extLst>
              <a:ext uri="{FF2B5EF4-FFF2-40B4-BE49-F238E27FC236}">
                <a16:creationId xmlns:a16="http://schemas.microsoft.com/office/drawing/2014/main" id="{DC87D6C9-9DA3-4740-89FB-7F0EBDA1F194}"/>
              </a:ext>
            </a:extLst>
          </p:cNvPr>
          <p:cNvSpPr>
            <a:spLocks noGrp="1"/>
          </p:cNvSpPr>
          <p:nvPr>
            <p:ph idx="1"/>
          </p:nvPr>
        </p:nvSpPr>
        <p:spPr/>
        <p:txBody>
          <a:bodyPr>
            <a:normAutofit/>
          </a:bodyPr>
          <a:lstStyle/>
          <a:p>
            <a:r>
              <a:rPr lang="en-US" dirty="0"/>
              <a:t>Review how health equity and social determinants relate to EPHP practice</a:t>
            </a:r>
          </a:p>
          <a:p>
            <a:r>
              <a:rPr lang="en-US" dirty="0"/>
              <a:t>Illustrate how individual EPHPs can take action</a:t>
            </a:r>
          </a:p>
          <a:p>
            <a:r>
              <a:rPr lang="en-US" dirty="0"/>
              <a:t>Learn about health equity tools available</a:t>
            </a:r>
          </a:p>
          <a:p>
            <a:r>
              <a:rPr lang="en-US" dirty="0"/>
              <a:t>Generate ideas about possible actions and ways to overcome barriers to action</a:t>
            </a:r>
          </a:p>
        </p:txBody>
      </p:sp>
    </p:spTree>
    <p:extLst>
      <p:ext uri="{BB962C8B-B14F-4D97-AF65-F5344CB8AC3E}">
        <p14:creationId xmlns:p14="http://schemas.microsoft.com/office/powerpoint/2010/main" val="27211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50025-B5C8-4EBF-8A97-0204694C88D3}"/>
              </a:ext>
            </a:extLst>
          </p:cNvPr>
          <p:cNvSpPr>
            <a:spLocks noGrp="1"/>
          </p:cNvSpPr>
          <p:nvPr>
            <p:ph type="title"/>
          </p:nvPr>
        </p:nvSpPr>
        <p:spPr/>
        <p:txBody>
          <a:bodyPr/>
          <a:lstStyle/>
          <a:p>
            <a:r>
              <a:rPr lang="en-CA" dirty="0"/>
              <a:t>Summary and next steps </a:t>
            </a:r>
          </a:p>
        </p:txBody>
      </p:sp>
      <p:sp>
        <p:nvSpPr>
          <p:cNvPr id="5" name="Content Placeholder 4">
            <a:extLst>
              <a:ext uri="{FF2B5EF4-FFF2-40B4-BE49-F238E27FC236}">
                <a16:creationId xmlns:a16="http://schemas.microsoft.com/office/drawing/2014/main" id="{7A5976D4-E37B-4750-AA4C-085AA933654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60741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923E1A-F742-4917-BBCC-A5D8CBF3B9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9712" y="260648"/>
            <a:ext cx="5184576" cy="5184576"/>
          </a:xfrm>
          <a:prstGeom prst="rect">
            <a:avLst/>
          </a:prstGeom>
        </p:spPr>
      </p:pic>
      <p:sp>
        <p:nvSpPr>
          <p:cNvPr id="12" name="TextBox 11">
            <a:extLst>
              <a:ext uri="{FF2B5EF4-FFF2-40B4-BE49-F238E27FC236}">
                <a16:creationId xmlns:a16="http://schemas.microsoft.com/office/drawing/2014/main" id="{C349A7ED-4566-499F-917B-9993EC2E1503}"/>
              </a:ext>
            </a:extLst>
          </p:cNvPr>
          <p:cNvSpPr txBox="1"/>
          <p:nvPr/>
        </p:nvSpPr>
        <p:spPr>
          <a:xfrm>
            <a:off x="2483768" y="5445224"/>
            <a:ext cx="3657600" cy="230832"/>
          </a:xfrm>
          <a:prstGeom prst="rect">
            <a:avLst/>
          </a:prstGeom>
          <a:noFill/>
        </p:spPr>
        <p:txBody>
          <a:bodyPr wrap="square" rtlCol="0">
            <a:spAutoFit/>
          </a:bodyPr>
          <a:lstStyle/>
          <a:p>
            <a:r>
              <a:rPr lang="en-CA" sz="900" dirty="0">
                <a:hlinkClick r:id="rId4" tooltip="http://www.newclearvision.com/2012/03/15/ordinary-thoughts/"/>
              </a:rPr>
              <a:t>This Photo</a:t>
            </a:r>
            <a:r>
              <a:rPr lang="en-CA" sz="900" dirty="0"/>
              <a:t> by Unknown Author is licensed under </a:t>
            </a:r>
            <a:r>
              <a:rPr lang="en-CA" sz="900" dirty="0">
                <a:hlinkClick r:id="rId5" tooltip="https://creativecommons.org/licenses/by-nc/3.0/"/>
              </a:rPr>
              <a:t>CC BY-NC</a:t>
            </a:r>
            <a:endParaRPr lang="en-CA" sz="900" dirty="0"/>
          </a:p>
        </p:txBody>
      </p:sp>
    </p:spTree>
    <p:extLst>
      <p:ext uri="{BB962C8B-B14F-4D97-AF65-F5344CB8AC3E}">
        <p14:creationId xmlns:p14="http://schemas.microsoft.com/office/powerpoint/2010/main" val="280984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 name="Rectangle 2"/>
          <p:cNvSpPr txBox="1">
            <a:spLocks noChangeArrowheads="1"/>
          </p:cNvSpPr>
          <p:nvPr/>
        </p:nvSpPr>
        <p:spPr bwMode="auto">
          <a:xfrm>
            <a:off x="460375" y="368610"/>
            <a:ext cx="8504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4F81BD"/>
                </a:solidFill>
                <a:effectLst/>
                <a:uLnTx/>
                <a:uFillTx/>
                <a:latin typeface="Calibri"/>
                <a:ea typeface="MS PGothic" pitchFamily="34" charset="-128"/>
                <a:cs typeface="Arial" panose="020B0604020202020204" pitchFamily="34" charset="0"/>
              </a:rPr>
              <a:t>Contact &amp; Acknowledgements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12290"/>
            <a:ext cx="2592288" cy="1036915"/>
          </a:xfrm>
          <a:prstGeom prst="rect">
            <a:avLst/>
          </a:prstGeom>
        </p:spPr>
      </p:pic>
      <p:sp>
        <p:nvSpPr>
          <p:cNvPr id="19" name="TextBox 18"/>
          <p:cNvSpPr txBox="1"/>
          <p:nvPr/>
        </p:nvSpPr>
        <p:spPr>
          <a:xfrm>
            <a:off x="155575" y="2780928"/>
            <a:ext cx="8808913" cy="21852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Through an Equity Lens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BC Centre for Disease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4"/>
              </a:rPr>
              <a:t>pph@phsa.ca</a:t>
            </a: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hlinkClick r:id="rId5"/>
              </a:rPr>
              <a:t>http://www.bccdc.ca/health-professionals/professional-resources/health-equity-environmental-health</a:t>
            </a: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p:txBody>
      </p:sp>
      <p:pic>
        <p:nvPicPr>
          <p:cNvPr id="20" name="Content Placeholder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868308" y="1667790"/>
            <a:ext cx="2364279" cy="92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pic>
      <p:pic>
        <p:nvPicPr>
          <p:cNvPr id="16" name="Picture 15">
            <a:extLst>
              <a:ext uri="{FF2B5EF4-FFF2-40B4-BE49-F238E27FC236}">
                <a16:creationId xmlns:a16="http://schemas.microsoft.com/office/drawing/2014/main" id="{0640B497-D35A-4744-A981-59B5865B3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7009" y="4913171"/>
            <a:ext cx="2626875" cy="806268"/>
          </a:xfrm>
          <a:prstGeom prst="rect">
            <a:avLst/>
          </a:prstGeom>
        </p:spPr>
      </p:pic>
      <p:pic>
        <p:nvPicPr>
          <p:cNvPr id="17" name="Picture 16">
            <a:extLst>
              <a:ext uri="{FF2B5EF4-FFF2-40B4-BE49-F238E27FC236}">
                <a16:creationId xmlns:a16="http://schemas.microsoft.com/office/drawing/2014/main" id="{FB46DB58-C3A0-4311-8F9D-3E2A0757FE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0794" y="4830832"/>
            <a:ext cx="2961932" cy="970947"/>
          </a:xfrm>
          <a:prstGeom prst="rect">
            <a:avLst/>
          </a:prstGeom>
        </p:spPr>
      </p:pic>
    </p:spTree>
    <p:extLst>
      <p:ext uri="{BB962C8B-B14F-4D97-AF65-F5344CB8AC3E}">
        <p14:creationId xmlns:p14="http://schemas.microsoft.com/office/powerpoint/2010/main" val="149735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graphicFrame>
        <p:nvGraphicFramePr>
          <p:cNvPr id="9" name="Content Placeholder 8">
            <a:extLst>
              <a:ext uri="{FF2B5EF4-FFF2-40B4-BE49-F238E27FC236}">
                <a16:creationId xmlns:a16="http://schemas.microsoft.com/office/drawing/2014/main" id="{09E36767-DEC5-4FDC-87B0-59F44A19404C}"/>
              </a:ext>
            </a:extLst>
          </p:cNvPr>
          <p:cNvGraphicFramePr>
            <a:graphicFrameLocks noGrp="1"/>
          </p:cNvGraphicFramePr>
          <p:nvPr>
            <p:ph idx="1"/>
            <p:extLst>
              <p:ext uri="{D42A27DB-BD31-4B8C-83A1-F6EECF244321}">
                <p14:modId xmlns:p14="http://schemas.microsoft.com/office/powerpoint/2010/main" val="418740690"/>
              </p:ext>
            </p:extLst>
          </p:nvPr>
        </p:nvGraphicFramePr>
        <p:xfrm>
          <a:off x="457199" y="1600200"/>
          <a:ext cx="8037095" cy="3999497"/>
        </p:xfrm>
        <a:graphic>
          <a:graphicData uri="http://schemas.openxmlformats.org/drawingml/2006/table">
            <a:tbl>
              <a:tblPr bandRow="1">
                <a:tableStyleId>{0505E3EF-67EA-436B-97B2-0124C06EBD24}</a:tableStyleId>
              </a:tblPr>
              <a:tblGrid>
                <a:gridCol w="8037095">
                  <a:extLst>
                    <a:ext uri="{9D8B030D-6E8A-4147-A177-3AD203B41FA5}">
                      <a16:colId xmlns:a16="http://schemas.microsoft.com/office/drawing/2014/main" val="697448970"/>
                    </a:ext>
                  </a:extLst>
                </a:gridCol>
              </a:tblGrid>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Introduction</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468701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Review of health equity and the social determinants of health in environmental public health practice</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295173"/>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Equity 101 Video 5 – What EPHPs can do to</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99776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Health equity tools for environmental public health practice</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884910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Framework – exercise </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2101633"/>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We all have a role to play – exercise </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858578"/>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Conclusion and next steps</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906132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Evaluation</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783197"/>
                  </a:ext>
                </a:extLst>
              </a:tr>
            </a:tbl>
          </a:graphicData>
        </a:graphic>
      </p:graphicFrame>
    </p:spTree>
    <p:extLst>
      <p:ext uri="{BB962C8B-B14F-4D97-AF65-F5344CB8AC3E}">
        <p14:creationId xmlns:p14="http://schemas.microsoft.com/office/powerpoint/2010/main" val="429354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Health equity</a:t>
            </a:r>
          </a:p>
        </p:txBody>
      </p:sp>
      <p:sp>
        <p:nvSpPr>
          <p:cNvPr id="9" name="Rectangle 8"/>
          <p:cNvSpPr/>
          <p:nvPr/>
        </p:nvSpPr>
        <p:spPr>
          <a:xfrm>
            <a:off x="395536" y="1787672"/>
            <a:ext cx="2592288" cy="2585323"/>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srgbClr val="F79646">
                    <a:lumMod val="75000"/>
                  </a:srgbClr>
                </a:solidFill>
                <a:effectLst/>
                <a:uLnTx/>
                <a:uFillTx/>
                <a:latin typeface="Calibri"/>
                <a:ea typeface="+mn-ea"/>
                <a:cs typeface="+mn-cs"/>
              </a:rPr>
              <a:t>When everyone has a fair opportunity to reach their full health potential without disadvantages caused by their  social, economic, or environmental  circumstances.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u="none" strike="noStrike" kern="1200" cap="none" spc="0" normalizeH="0" baseline="0" noProof="0" dirty="0">
                <a:ln>
                  <a:noFill/>
                </a:ln>
                <a:solidFill>
                  <a:srgbClr val="F79646">
                    <a:lumMod val="75000"/>
                  </a:srgbClr>
                </a:solidFill>
                <a:effectLst/>
                <a:uLnTx/>
                <a:uFillTx/>
                <a:latin typeface="Calibri"/>
                <a:ea typeface="+mn-ea"/>
                <a:cs typeface="+mn-cs"/>
              </a:rPr>
              <a:t>(NCCDH)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37152"/>
            <a:ext cx="5700049" cy="385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95536" y="4389263"/>
            <a:ext cx="259228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1F497D"/>
                </a:solidFill>
                <a:effectLst/>
                <a:uLnTx/>
                <a:uFillTx/>
                <a:latin typeface="Calibri"/>
                <a:ea typeface="+mn-ea"/>
                <a:cs typeface="+mn-cs"/>
              </a:rPr>
              <a:t>EPHPs can promote health by supporting individuals </a:t>
            </a:r>
            <a:r>
              <a:rPr kumimoji="0" lang="en-CA" sz="1800" b="1" i="0" u="sng" strike="noStrike" kern="1200" cap="none" spc="0" normalizeH="0" baseline="0" noProof="0" dirty="0">
                <a:ln>
                  <a:noFill/>
                </a:ln>
                <a:solidFill>
                  <a:srgbClr val="1F497D"/>
                </a:solidFill>
                <a:effectLst/>
                <a:uLnTx/>
                <a:uFillTx/>
                <a:latin typeface="Calibri"/>
                <a:ea typeface="+mn-ea"/>
                <a:cs typeface="+mn-cs"/>
              </a:rPr>
              <a:t>and</a:t>
            </a:r>
            <a:r>
              <a:rPr kumimoji="0" lang="en-CA" sz="1800" b="1" i="0" u="none" strike="noStrike" kern="1200" cap="none" spc="0" normalizeH="0" baseline="0" noProof="0" dirty="0">
                <a:ln>
                  <a:noFill/>
                </a:ln>
                <a:solidFill>
                  <a:srgbClr val="1F497D"/>
                </a:solidFill>
                <a:effectLst/>
                <a:uLnTx/>
                <a:uFillTx/>
                <a:latin typeface="Calibri"/>
                <a:ea typeface="+mn-ea"/>
                <a:cs typeface="+mn-cs"/>
              </a:rPr>
              <a:t> by removing barriers.</a:t>
            </a:r>
          </a:p>
        </p:txBody>
      </p:sp>
    </p:spTree>
    <p:extLst>
      <p:ext uri="{BB962C8B-B14F-4D97-AF65-F5344CB8AC3E}">
        <p14:creationId xmlns:p14="http://schemas.microsoft.com/office/powerpoint/2010/main" val="329319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accent1">
                    <a:lumMod val="50000"/>
                  </a:schemeClr>
                </a:solidFill>
              </a:rPr>
              <a:t>Social determinants of health (SDH)</a:t>
            </a:r>
          </a:p>
        </p:txBody>
      </p:sp>
      <p:sp>
        <p:nvSpPr>
          <p:cNvPr id="9" name="Text Placeholder 8"/>
          <p:cNvSpPr>
            <a:spLocks noGrp="1"/>
          </p:cNvSpPr>
          <p:nvPr>
            <p:ph type="body" idx="1"/>
          </p:nvPr>
        </p:nvSpPr>
        <p:spPr>
          <a:xfrm>
            <a:off x="4645025" y="1535113"/>
            <a:ext cx="4041775" cy="453727"/>
          </a:xfrm>
        </p:spPr>
        <p:txBody>
          <a:bodyPr>
            <a:normAutofit lnSpcReduction="10000"/>
          </a:bodyPr>
          <a:lstStyle/>
          <a:p>
            <a:r>
              <a:rPr lang="en-CA" dirty="0">
                <a:solidFill>
                  <a:schemeClr val="accent1"/>
                </a:solidFill>
              </a:rPr>
              <a:t>Inequities in SDH….</a:t>
            </a:r>
          </a:p>
        </p:txBody>
      </p:sp>
      <p:sp>
        <p:nvSpPr>
          <p:cNvPr id="10" name="Content Placeholder 9"/>
          <p:cNvSpPr>
            <a:spLocks noGrp="1"/>
          </p:cNvSpPr>
          <p:nvPr>
            <p:ph sz="half" idx="2"/>
          </p:nvPr>
        </p:nvSpPr>
        <p:spPr>
          <a:xfrm>
            <a:off x="4645025" y="1988840"/>
            <a:ext cx="4041775" cy="3774405"/>
          </a:xfrm>
        </p:spPr>
        <p:txBody>
          <a:bodyPr>
            <a:normAutofit fontScale="77500" lnSpcReduction="20000"/>
          </a:bodyPr>
          <a:lstStyle/>
          <a:p>
            <a:pPr marL="514350" indent="-514350">
              <a:buFont typeface="+mj-lt"/>
              <a:buAutoNum type="arabicPeriod"/>
            </a:pPr>
            <a:r>
              <a:rPr lang="en-CA" dirty="0"/>
              <a:t>May be associated with undue </a:t>
            </a:r>
            <a:r>
              <a:rPr lang="en-CA" dirty="0">
                <a:solidFill>
                  <a:schemeClr val="accent1"/>
                </a:solidFill>
              </a:rPr>
              <a:t>exposure</a:t>
            </a:r>
            <a:r>
              <a:rPr lang="en-CA" dirty="0"/>
              <a:t> to unhealthy environments.</a:t>
            </a:r>
          </a:p>
          <a:p>
            <a:pPr marL="514350" indent="-514350">
              <a:buFont typeface="+mj-lt"/>
              <a:buAutoNum type="arabicPeriod"/>
            </a:pPr>
            <a:r>
              <a:rPr lang="en-CA" dirty="0"/>
              <a:t>Affect individuals’ </a:t>
            </a:r>
            <a:r>
              <a:rPr lang="en-CA" dirty="0">
                <a:solidFill>
                  <a:schemeClr val="accent1"/>
                </a:solidFill>
              </a:rPr>
              <a:t>actions </a:t>
            </a:r>
            <a:r>
              <a:rPr lang="en-CA" dirty="0"/>
              <a:t>in ways that affect their exposure and health status.</a:t>
            </a:r>
          </a:p>
          <a:p>
            <a:pPr marL="514350" indent="-514350">
              <a:buFont typeface="+mj-lt"/>
              <a:buAutoNum type="arabicPeriod"/>
            </a:pPr>
            <a:r>
              <a:rPr lang="en-CA" dirty="0"/>
              <a:t>Can increase </a:t>
            </a:r>
            <a:r>
              <a:rPr lang="en-CA" dirty="0">
                <a:solidFill>
                  <a:schemeClr val="accent1"/>
                </a:solidFill>
              </a:rPr>
              <a:t>vulnerability</a:t>
            </a:r>
            <a:r>
              <a:rPr lang="en-CA" dirty="0"/>
              <a:t> to environmental factors that negatively impact health and wellbeing.</a:t>
            </a:r>
          </a:p>
          <a:p>
            <a:pPr marL="514350" indent="-514350">
              <a:buFont typeface="+mj-lt"/>
              <a:buAutoNum type="arabicPeriod"/>
            </a:pPr>
            <a:r>
              <a:rPr lang="en-CA" dirty="0"/>
              <a:t>May be associated with decreased access to services that could address the </a:t>
            </a:r>
            <a:r>
              <a:rPr lang="en-CA" dirty="0">
                <a:solidFill>
                  <a:schemeClr val="accent1"/>
                </a:solidFill>
              </a:rPr>
              <a:t>impacts</a:t>
            </a:r>
            <a:r>
              <a:rPr lang="en-CA" dirty="0"/>
              <a:t> of unhealthy environmental exposures.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48472" cy="279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4119" y="4941168"/>
            <a:ext cx="3813865" cy="369332"/>
          </a:xfrm>
          <a:prstGeom prst="rect">
            <a:avLst/>
          </a:prstGeom>
        </p:spPr>
        <p:txBody>
          <a:bodyPr wrap="none">
            <a:spAutoFit/>
          </a:bodyPr>
          <a:lstStyle/>
          <a:p>
            <a:r>
              <a:rPr lang="en-US" u="sng" dirty="0">
                <a:solidFill>
                  <a:srgbClr val="10CF9B"/>
                </a:solidFill>
                <a:latin typeface="Arial" panose="020B0604020202020204" pitchFamily="34" charset="0"/>
                <a:cs typeface="Arial" panose="020B0604020202020204" pitchFamily="34" charset="0"/>
              </a:rPr>
              <a:t>http://nccdh.ca/resources/glossary/ </a:t>
            </a:r>
          </a:p>
        </p:txBody>
      </p:sp>
    </p:spTree>
    <p:extLst>
      <p:ext uri="{BB962C8B-B14F-4D97-AF65-F5344CB8AC3E}">
        <p14:creationId xmlns:p14="http://schemas.microsoft.com/office/powerpoint/2010/main" val="36514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dirty="0"/>
              <a:t>Equity 101-5: What EHOs can do to support health equity</a:t>
            </a:r>
            <a:endParaRPr lang="en-CA" sz="1800" dirty="0"/>
          </a:p>
        </p:txBody>
      </p:sp>
      <p:sp>
        <p:nvSpPr>
          <p:cNvPr id="4" name="Text Placeholder 3"/>
          <p:cNvSpPr>
            <a:spLocks noGrp="1"/>
          </p:cNvSpPr>
          <p:nvPr>
            <p:ph type="body" sz="half" idx="2"/>
          </p:nvPr>
        </p:nvSpPr>
        <p:spPr>
          <a:xfrm>
            <a:off x="1821904" y="5661248"/>
            <a:ext cx="5486400" cy="582960"/>
          </a:xfrm>
        </p:spPr>
        <p:txBody>
          <a:bodyPr>
            <a:normAutofit/>
          </a:bodyPr>
          <a:lstStyle/>
          <a:p>
            <a:pPr algn="ctr"/>
            <a:r>
              <a:rPr lang="en-CA" sz="1800" dirty="0"/>
              <a:t>BCCDC |  </a:t>
            </a:r>
            <a:r>
              <a:rPr lang="en-CA" sz="1800" dirty="0">
                <a:hlinkClick r:id="rId4"/>
              </a:rPr>
              <a:t>https://youtu.be/UX48Ns-ccWY</a:t>
            </a:r>
            <a:endParaRPr lang="en-CA" sz="1800" dirty="0"/>
          </a:p>
        </p:txBody>
      </p:sp>
      <p:pic>
        <p:nvPicPr>
          <p:cNvPr id="3" name="Online Media 2">
            <a:hlinkClick r:id="" action="ppaction://media"/>
            <a:extLst>
              <a:ext uri="{FF2B5EF4-FFF2-40B4-BE49-F238E27FC236}">
                <a16:creationId xmlns:a16="http://schemas.microsoft.com/office/drawing/2014/main" id="{16FF4980-FB38-4C7E-ADF6-A21732A216B6}"/>
              </a:ext>
            </a:extLst>
          </p:cNvPr>
          <p:cNvPicPr>
            <a:picLocks noRot="1" noChangeAspect="1"/>
          </p:cNvPicPr>
          <p:nvPr>
            <a:videoFile r:link="rId1"/>
          </p:nvPr>
        </p:nvPicPr>
        <p:blipFill>
          <a:blip r:embed="rId5"/>
          <a:stretch>
            <a:fillRect/>
          </a:stretch>
        </p:blipFill>
        <p:spPr>
          <a:xfrm>
            <a:off x="21680" y="28576"/>
            <a:ext cx="9083396" cy="5109410"/>
          </a:xfrm>
          <a:prstGeom prst="rect">
            <a:avLst/>
          </a:prstGeom>
        </p:spPr>
      </p:pic>
    </p:spTree>
    <p:extLst>
      <p:ext uri="{BB962C8B-B14F-4D97-AF65-F5344CB8AC3E}">
        <p14:creationId xmlns:p14="http://schemas.microsoft.com/office/powerpoint/2010/main" val="31072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Equity </a:t>
            </a:r>
            <a:r>
              <a:rPr lang="en-CA"/>
              <a:t>and EPH </a:t>
            </a:r>
            <a:r>
              <a:rPr lang="en-CA" dirty="0"/>
              <a:t>practice</a:t>
            </a:r>
          </a:p>
        </p:txBody>
      </p:sp>
      <p:graphicFrame>
        <p:nvGraphicFramePr>
          <p:cNvPr id="4" name="Content Placeholder 3"/>
          <p:cNvGraphicFramePr>
            <a:graphicFrameLocks noGrp="1"/>
          </p:cNvGraphicFramePr>
          <p:nvPr>
            <p:ph idx="1"/>
            <p:extLst/>
          </p:nvPr>
        </p:nvGraphicFramePr>
        <p:xfrm>
          <a:off x="467544" y="1628800"/>
          <a:ext cx="8147248" cy="41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4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5950" y="4343401"/>
            <a:ext cx="4572000" cy="284693"/>
          </a:xfrm>
          <a:prstGeom prst="rect">
            <a:avLst/>
          </a:prstGeom>
          <a:noFill/>
        </p:spPr>
        <p:txBody>
          <a:bodyPr wrap="square" lIns="68580" tIns="34290" rIns="68580" bIns="34290" rtlCol="0">
            <a:spAutoFit/>
          </a:bodyPr>
          <a:lstStyle/>
          <a:p>
            <a:pPr defTabSz="685800"/>
            <a:endParaRPr lang="en-US" sz="1400" dirty="0">
              <a:solidFill>
                <a:prstClr val="black"/>
              </a:solidFill>
              <a:latin typeface="Calibri" panose="020F0502020204030204"/>
            </a:endParaRPr>
          </a:p>
        </p:txBody>
      </p:sp>
      <p:pic>
        <p:nvPicPr>
          <p:cNvPr id="7" name="Picture 6"/>
          <p:cNvPicPr>
            <a:picLocks noChangeAspect="1"/>
          </p:cNvPicPr>
          <p:nvPr/>
        </p:nvPicPr>
        <p:blipFill>
          <a:blip r:embed="rId3"/>
          <a:stretch>
            <a:fillRect/>
          </a:stretch>
        </p:blipFill>
        <p:spPr>
          <a:xfrm>
            <a:off x="1005992" y="2723204"/>
            <a:ext cx="2942603" cy="2307924"/>
          </a:xfrm>
          <a:prstGeom prst="rect">
            <a:avLst/>
          </a:prstGeom>
          <a:effectLst>
            <a:softEdge rad="317500"/>
          </a:effectLst>
        </p:spPr>
      </p:pic>
      <p:pic>
        <p:nvPicPr>
          <p:cNvPr id="6" name="Picture 5"/>
          <p:cNvPicPr>
            <a:picLocks noChangeAspect="1"/>
          </p:cNvPicPr>
          <p:nvPr/>
        </p:nvPicPr>
        <p:blipFill>
          <a:blip r:embed="rId4"/>
          <a:stretch>
            <a:fillRect/>
          </a:stretch>
        </p:blipFill>
        <p:spPr>
          <a:xfrm>
            <a:off x="5293247" y="2560617"/>
            <a:ext cx="2329405" cy="2476267"/>
          </a:xfrm>
          <a:prstGeom prst="rect">
            <a:avLst/>
          </a:prstGeom>
        </p:spPr>
      </p:pic>
      <p:sp>
        <p:nvSpPr>
          <p:cNvPr id="4" name="Title 3">
            <a:extLst>
              <a:ext uri="{FF2B5EF4-FFF2-40B4-BE49-F238E27FC236}">
                <a16:creationId xmlns:a16="http://schemas.microsoft.com/office/drawing/2014/main" id="{6B519339-6CFB-433A-BB45-E300EF6FB917}"/>
              </a:ext>
            </a:extLst>
          </p:cNvPr>
          <p:cNvSpPr>
            <a:spLocks noGrp="1"/>
          </p:cNvSpPr>
          <p:nvPr>
            <p:ph type="title"/>
          </p:nvPr>
        </p:nvSpPr>
        <p:spPr/>
        <p:txBody>
          <a:bodyPr/>
          <a:lstStyle/>
          <a:p>
            <a:r>
              <a:rPr lang="en-CA" dirty="0"/>
              <a:t>What is an “equity lens”?</a:t>
            </a:r>
          </a:p>
        </p:txBody>
      </p:sp>
      <p:sp>
        <p:nvSpPr>
          <p:cNvPr id="10" name="Text Placeholder 9">
            <a:extLst>
              <a:ext uri="{FF2B5EF4-FFF2-40B4-BE49-F238E27FC236}">
                <a16:creationId xmlns:a16="http://schemas.microsoft.com/office/drawing/2014/main" id="{6D09BA7B-62F6-471A-B85F-584D6A6BB7D6}"/>
              </a:ext>
            </a:extLst>
          </p:cNvPr>
          <p:cNvSpPr>
            <a:spLocks noGrp="1"/>
          </p:cNvSpPr>
          <p:nvPr>
            <p:ph type="body" idx="1"/>
          </p:nvPr>
        </p:nvSpPr>
        <p:spPr>
          <a:xfrm>
            <a:off x="457200" y="1535113"/>
            <a:ext cx="4040188" cy="794024"/>
          </a:xfrm>
        </p:spPr>
        <p:txBody>
          <a:bodyPr anchor="ctr">
            <a:noAutofit/>
          </a:bodyPr>
          <a:lstStyle/>
          <a:p>
            <a:pPr algn="ctr"/>
            <a:r>
              <a:rPr lang="en-US" sz="1600" dirty="0">
                <a:solidFill>
                  <a:srgbClr val="002060"/>
                </a:solidFill>
                <a:latin typeface="Arial" panose="020B0604020202020204" pitchFamily="34" charset="0"/>
                <a:cs typeface="Arial" panose="020B0604020202020204" pitchFamily="34" charset="0"/>
              </a:rPr>
              <a:t>“The window is determined by the frames we use to look through.  We need a new frame.”</a:t>
            </a:r>
          </a:p>
        </p:txBody>
      </p:sp>
      <p:sp>
        <p:nvSpPr>
          <p:cNvPr id="11" name="Content Placeholder 10">
            <a:extLst>
              <a:ext uri="{FF2B5EF4-FFF2-40B4-BE49-F238E27FC236}">
                <a16:creationId xmlns:a16="http://schemas.microsoft.com/office/drawing/2014/main" id="{99749005-AAED-4F9C-8472-334CCFB169C8}"/>
              </a:ext>
            </a:extLst>
          </p:cNvPr>
          <p:cNvSpPr>
            <a:spLocks noGrp="1"/>
          </p:cNvSpPr>
          <p:nvPr>
            <p:ph sz="half" idx="2"/>
          </p:nvPr>
        </p:nvSpPr>
        <p:spPr>
          <a:xfrm>
            <a:off x="457199" y="5181675"/>
            <a:ext cx="4040188" cy="613951"/>
          </a:xfrm>
        </p:spPr>
        <p:txBody>
          <a:bodyPr anchor="ctr">
            <a:normAutofit/>
          </a:bodyPr>
          <a:lstStyle/>
          <a:p>
            <a:pPr marL="0" indent="0" algn="r">
              <a:buNone/>
            </a:pPr>
            <a:r>
              <a:rPr lang="en-US" sz="1200" dirty="0">
                <a:solidFill>
                  <a:srgbClr val="002060"/>
                </a:solidFill>
                <a:latin typeface="Arial" panose="020B0604020202020204" pitchFamily="34" charset="0"/>
                <a:cs typeface="Arial" panose="020B0604020202020204" pitchFamily="34" charset="0"/>
              </a:rPr>
              <a:t>- Ryan </a:t>
            </a:r>
            <a:r>
              <a:rPr lang="en-US" sz="1200" dirty="0" err="1">
                <a:solidFill>
                  <a:srgbClr val="002060"/>
                </a:solidFill>
                <a:latin typeface="Arial" panose="020B0604020202020204" pitchFamily="34" charset="0"/>
                <a:cs typeface="Arial" panose="020B0604020202020204" pitchFamily="34" charset="0"/>
              </a:rPr>
              <a:t>Meili</a:t>
            </a:r>
            <a:r>
              <a:rPr lang="en-US" sz="1200" dirty="0">
                <a:solidFill>
                  <a:srgbClr val="002060"/>
                </a:solidFill>
                <a:latin typeface="Arial" panose="020B0604020202020204" pitchFamily="34" charset="0"/>
                <a:cs typeface="Arial" panose="020B0604020202020204" pitchFamily="34" charset="0"/>
              </a:rPr>
              <a:t> @ St FX - March 2, 2016</a:t>
            </a:r>
          </a:p>
        </p:txBody>
      </p:sp>
      <p:sp>
        <p:nvSpPr>
          <p:cNvPr id="12" name="Text Placeholder 11">
            <a:extLst>
              <a:ext uri="{FF2B5EF4-FFF2-40B4-BE49-F238E27FC236}">
                <a16:creationId xmlns:a16="http://schemas.microsoft.com/office/drawing/2014/main" id="{FAD18203-5973-480B-A26D-6E6166ED0329}"/>
              </a:ext>
            </a:extLst>
          </p:cNvPr>
          <p:cNvSpPr>
            <a:spLocks noGrp="1"/>
          </p:cNvSpPr>
          <p:nvPr>
            <p:ph type="body" sz="quarter" idx="3"/>
          </p:nvPr>
        </p:nvSpPr>
        <p:spPr>
          <a:xfrm>
            <a:off x="4645025" y="1535113"/>
            <a:ext cx="4041775" cy="794024"/>
          </a:xfrm>
        </p:spPr>
        <p:txBody>
          <a:bodyPr anchor="ctr">
            <a:normAutofit/>
          </a:bodyPr>
          <a:lstStyle/>
          <a:p>
            <a:pPr algn="ctr"/>
            <a:r>
              <a:rPr lang="en-US" sz="1600" dirty="0">
                <a:solidFill>
                  <a:srgbClr val="002060"/>
                </a:solidFill>
                <a:latin typeface="Arial" panose="020B0604020202020204" pitchFamily="34" charset="0"/>
                <a:cs typeface="Arial" panose="020B0604020202020204" pitchFamily="34" charset="0"/>
              </a:rPr>
              <a:t>“Life changes the lens you look through.”</a:t>
            </a:r>
          </a:p>
        </p:txBody>
      </p:sp>
      <p:sp>
        <p:nvSpPr>
          <p:cNvPr id="13" name="Content Placeholder 12">
            <a:extLst>
              <a:ext uri="{FF2B5EF4-FFF2-40B4-BE49-F238E27FC236}">
                <a16:creationId xmlns:a16="http://schemas.microsoft.com/office/drawing/2014/main" id="{EF21F78D-E0E1-4444-8820-5040214D05E9}"/>
              </a:ext>
            </a:extLst>
          </p:cNvPr>
          <p:cNvSpPr>
            <a:spLocks noGrp="1"/>
          </p:cNvSpPr>
          <p:nvPr>
            <p:ph sz="quarter" idx="4"/>
          </p:nvPr>
        </p:nvSpPr>
        <p:spPr>
          <a:xfrm>
            <a:off x="4645024" y="5181675"/>
            <a:ext cx="4041775" cy="613952"/>
          </a:xfrm>
        </p:spPr>
        <p:txBody>
          <a:bodyPr anchor="ctr">
            <a:normAutofit/>
          </a:bodyPr>
          <a:lstStyle/>
          <a:p>
            <a:pPr marL="0" indent="0" algn="r">
              <a:buNone/>
            </a:pPr>
            <a:r>
              <a:rPr lang="en-US" sz="1200" dirty="0">
                <a:solidFill>
                  <a:srgbClr val="002060"/>
                </a:solidFill>
                <a:latin typeface="Arial" panose="020B0604020202020204" pitchFamily="34" charset="0"/>
                <a:cs typeface="Arial" panose="020B0604020202020204" pitchFamily="34" charset="0"/>
              </a:rPr>
              <a:t>- Sean O’Toole, CIPHI - NS</a:t>
            </a:r>
          </a:p>
        </p:txBody>
      </p:sp>
      <p:sp>
        <p:nvSpPr>
          <p:cNvPr id="14" name="TextBox 13">
            <a:extLst>
              <a:ext uri="{FF2B5EF4-FFF2-40B4-BE49-F238E27FC236}">
                <a16:creationId xmlns:a16="http://schemas.microsoft.com/office/drawing/2014/main" id="{F809B497-7BBA-4340-B7A1-B80185768034}"/>
              </a:ext>
            </a:extLst>
          </p:cNvPr>
          <p:cNvSpPr txBox="1"/>
          <p:nvPr/>
        </p:nvSpPr>
        <p:spPr>
          <a:xfrm>
            <a:off x="2202225" y="4900323"/>
            <a:ext cx="1612464" cy="261610"/>
          </a:xfrm>
          <a:prstGeom prst="rect">
            <a:avLst/>
          </a:prstGeom>
          <a:noFill/>
        </p:spPr>
        <p:txBody>
          <a:bodyPr wrap="square" rtlCol="0">
            <a:spAutoFit/>
          </a:bodyPr>
          <a:lstStyle/>
          <a:p>
            <a:pPr algn="r"/>
            <a:r>
              <a:rPr lang="en-CA" sz="1100" dirty="0">
                <a:solidFill>
                  <a:schemeClr val="bg1">
                    <a:lumMod val="50000"/>
                  </a:schemeClr>
                </a:solidFill>
              </a:rPr>
              <a:t>Shutterstock.com</a:t>
            </a:r>
          </a:p>
        </p:txBody>
      </p:sp>
      <p:sp>
        <p:nvSpPr>
          <p:cNvPr id="15" name="TextBox 14">
            <a:extLst>
              <a:ext uri="{FF2B5EF4-FFF2-40B4-BE49-F238E27FC236}">
                <a16:creationId xmlns:a16="http://schemas.microsoft.com/office/drawing/2014/main" id="{6A3F5694-2977-4179-B1E0-119E2679997F}"/>
              </a:ext>
            </a:extLst>
          </p:cNvPr>
          <p:cNvSpPr txBox="1"/>
          <p:nvPr/>
        </p:nvSpPr>
        <p:spPr>
          <a:xfrm>
            <a:off x="6010188" y="4911388"/>
            <a:ext cx="1612464" cy="261610"/>
          </a:xfrm>
          <a:prstGeom prst="rect">
            <a:avLst/>
          </a:prstGeom>
          <a:noFill/>
        </p:spPr>
        <p:txBody>
          <a:bodyPr wrap="square" rtlCol="0">
            <a:spAutoFit/>
          </a:bodyPr>
          <a:lstStyle/>
          <a:p>
            <a:pPr algn="r"/>
            <a:r>
              <a:rPr lang="en-CA" sz="1100" dirty="0">
                <a:solidFill>
                  <a:schemeClr val="bg1">
                    <a:lumMod val="50000"/>
                  </a:schemeClr>
                </a:solidFill>
              </a:rPr>
              <a:t>Openclipart.org</a:t>
            </a:r>
          </a:p>
        </p:txBody>
      </p:sp>
      <p:sp>
        <p:nvSpPr>
          <p:cNvPr id="16" name="TextBox 15">
            <a:extLst>
              <a:ext uri="{FF2B5EF4-FFF2-40B4-BE49-F238E27FC236}">
                <a16:creationId xmlns:a16="http://schemas.microsoft.com/office/drawing/2014/main" id="{D71A78B8-1C94-45A9-A5D8-13A7B569D9C0}"/>
              </a:ext>
            </a:extLst>
          </p:cNvPr>
          <p:cNvSpPr txBox="1"/>
          <p:nvPr/>
        </p:nvSpPr>
        <p:spPr>
          <a:xfrm>
            <a:off x="7484302" y="5672281"/>
            <a:ext cx="1202498" cy="276999"/>
          </a:xfrm>
          <a:prstGeom prst="rect">
            <a:avLst/>
          </a:prstGeom>
          <a:noFill/>
        </p:spPr>
        <p:txBody>
          <a:bodyPr wrap="square" rtlCol="0">
            <a:spAutoFit/>
          </a:bodyPr>
          <a:lstStyle/>
          <a:p>
            <a:r>
              <a:rPr lang="en-CA" sz="1200" dirty="0"/>
              <a:t>Source: NCCDH</a:t>
            </a:r>
          </a:p>
        </p:txBody>
      </p:sp>
    </p:spTree>
    <p:extLst>
      <p:ext uri="{BB962C8B-B14F-4D97-AF65-F5344CB8AC3E}">
        <p14:creationId xmlns:p14="http://schemas.microsoft.com/office/powerpoint/2010/main" val="22636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DC3C9-8B0D-4CCB-BEB1-5BA2DC8A431B}"/>
              </a:ext>
            </a:extLst>
          </p:cNvPr>
          <p:cNvSpPr>
            <a:spLocks noGrp="1"/>
          </p:cNvSpPr>
          <p:nvPr>
            <p:ph type="title"/>
          </p:nvPr>
        </p:nvSpPr>
        <p:spPr/>
        <p:txBody>
          <a:bodyPr/>
          <a:lstStyle/>
          <a:p>
            <a:r>
              <a:rPr lang="en-CA" dirty="0"/>
              <a:t>Tools and resources</a:t>
            </a:r>
          </a:p>
        </p:txBody>
      </p:sp>
    </p:spTree>
    <p:extLst>
      <p:ext uri="{BB962C8B-B14F-4D97-AF65-F5344CB8AC3E}">
        <p14:creationId xmlns:p14="http://schemas.microsoft.com/office/powerpoint/2010/main" val="637149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L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Equity Len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E157DFA19A3FFD4F80D0469ADC363A00" ma:contentTypeVersion="9" ma:contentTypeDescription="Create a new document." ma:contentTypeScope="" ma:versionID="99bebdff1f42fd1e658056fb63fa30bc">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e36369f956aa94e82d4b5d374d1a892a"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Value>Health Professionals</Value>
    </Audience1>
    <k05366dfea714127ab8826af69afb524 xmlns="2a1cf95e-a2cb-4d0f-9c16-7db7b13007cf">
      <Terms xmlns="http://schemas.microsoft.com/office/infopath/2007/PartnerControls"/>
    </k05366dfea714127ab8826af69afb524>
    <TaxCatchAll xmlns="2a1cf95e-a2cb-4d0f-9c16-7db7b13007cf">
      <Value>194</Value>
    </TaxCatchAll>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TermInfo xmlns="http://schemas.microsoft.com/office/infopath/2007/PartnerControls">
          <TermName xmlns="http://schemas.microsoft.com/office/infopath/2007/PartnerControls">Population ＆ Public Health Report</TermName>
          <TermId xmlns="http://schemas.microsoft.com/office/infopath/2007/PartnerControls">ba088e30-df66-4f9e-951c-1f0a77de49f0</TermId>
        </TermInfo>
      </Terms>
    </d54dd449c2c54af89444c3906a20b699>
    <_dlc_DocId xmlns="2a1cf95e-a2cb-4d0f-9c16-7db7b13007cf">BCCDC-1957235667-332</_dlc_DocId>
    <_dlc_DocIdUrl xmlns="2a1cf95e-a2cb-4d0f-9c16-7db7b13007cf">
      <Url>http://www.bccdc.ca/pop-public-health/_layouts/15/DocIdRedir.aspx?ID=BCCDC-1957235667-332</Url>
      <Description>BCCDC-1957235667-332</Description>
    </_dlc_DocIdUrl>
  </documentManagement>
</p:properties>
</file>

<file path=customXml/itemProps1.xml><?xml version="1.0" encoding="utf-8"?>
<ds:datastoreItem xmlns:ds="http://schemas.openxmlformats.org/officeDocument/2006/customXml" ds:itemID="{8C0F1E00-EB05-41CF-AD68-A5CCFC3D6D1F}"/>
</file>

<file path=customXml/itemProps2.xml><?xml version="1.0" encoding="utf-8"?>
<ds:datastoreItem xmlns:ds="http://schemas.openxmlformats.org/officeDocument/2006/customXml" ds:itemID="{3DD55E4C-3369-4CAF-9036-8C3A5A264D93}"/>
</file>

<file path=customXml/itemProps3.xml><?xml version="1.0" encoding="utf-8"?>
<ds:datastoreItem xmlns:ds="http://schemas.openxmlformats.org/officeDocument/2006/customXml" ds:itemID="{FA2A7489-D256-48E0-B652-5F68E54EC736}"/>
</file>

<file path=customXml/itemProps4.xml><?xml version="1.0" encoding="utf-8"?>
<ds:datastoreItem xmlns:ds="http://schemas.openxmlformats.org/officeDocument/2006/customXml" ds:itemID="{9400291B-B3A6-4344-B210-6784F680C602}"/>
</file>

<file path=docProps/app.xml><?xml version="1.0" encoding="utf-8"?>
<Properties xmlns="http://schemas.openxmlformats.org/officeDocument/2006/extended-properties" xmlns:vt="http://schemas.openxmlformats.org/officeDocument/2006/docPropsVTypes">
  <Template>Office Theme</Template>
  <TotalTime>83</TotalTime>
  <Words>2271</Words>
  <Application>Microsoft Office PowerPoint</Application>
  <PresentationFormat>On-screen Show (4:3)</PresentationFormat>
  <Paragraphs>242</Paragraphs>
  <Slides>22</Slides>
  <Notes>22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MS PGothic</vt:lpstr>
      <vt:lpstr>Arial</vt:lpstr>
      <vt:lpstr>Calibri</vt:lpstr>
      <vt:lpstr>Calibri Light</vt:lpstr>
      <vt:lpstr>Times</vt:lpstr>
      <vt:lpstr>Times New Roman</vt:lpstr>
      <vt:lpstr>Office Theme</vt:lpstr>
      <vt:lpstr>Equity Lens</vt:lpstr>
      <vt:lpstr>6_Equity Lens</vt:lpstr>
      <vt:lpstr>Health equity knowledge to action for EPHPs</vt:lpstr>
      <vt:lpstr>Objectives</vt:lpstr>
      <vt:lpstr>Agenda</vt:lpstr>
      <vt:lpstr>Health equity</vt:lpstr>
      <vt:lpstr>Social determinants of health (SDH)</vt:lpstr>
      <vt:lpstr>Equity 101-5: What EHOs can do to support health equity</vt:lpstr>
      <vt:lpstr>Equity and EPH practice</vt:lpstr>
      <vt:lpstr>What is an “equity lens”?</vt:lpstr>
      <vt:lpstr>Tools and resources</vt:lpstr>
      <vt:lpstr>Framework for EPH action</vt:lpstr>
      <vt:lpstr>Framework for EPH action</vt:lpstr>
      <vt:lpstr>PowerPoint Presentation</vt:lpstr>
      <vt:lpstr>Equity 101 videos</vt:lpstr>
      <vt:lpstr>2-1-1 referrals</vt:lpstr>
      <vt:lpstr>bc211 training</vt:lpstr>
      <vt:lpstr>bc211 training process</vt:lpstr>
      <vt:lpstr>Health equity assessment</vt:lpstr>
      <vt:lpstr>Framework reflection</vt:lpstr>
      <vt:lpstr>PowerPoint Presentation</vt:lpstr>
      <vt:lpstr>Summary and next steps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tools for EHO action</dc:title>
  <dc:creator>Karen Rideout</dc:creator>
  <cp:lastModifiedBy>Karen Rideout</cp:lastModifiedBy>
  <cp:revision>21</cp:revision>
  <dcterms:created xsi:type="dcterms:W3CDTF">2018-04-25T03:55:42Z</dcterms:created>
  <dcterms:modified xsi:type="dcterms:W3CDTF">2018-11-19T22:52:18Z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0x010100DA361FFC15F23349803C3C69CD01CD2300E157DFA19A3FFD4F80D0469ADC363A00</vt:lpwstr>
  </property>
  <property fmtid="{D5CDD505-2E9C-101B-9397-08002B2CF9AE}" pid="3" name="_dlc_DocIdItemGuid">
    <vt:lpwstr>26ca4850-417e-40ea-a204-b7d2f474fec4</vt:lpwstr>
  </property>
  <property fmtid="{D5CDD505-2E9C-101B-9397-08002B2CF9AE}" pid="4" name="ResourceCategory">
    <vt:lpwstr>194;#Population ＆ Public Health Report|ba088e30-df66-4f9e-951c-1f0a77de49f0</vt:lpwstr>
  </property>
  <property fmtid="{D5CDD505-2E9C-101B-9397-08002B2CF9AE}" pid="5" name="ResourceType">
    <vt:lpwstr/>
  </property>
</Properties>
</file>