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diagrams/data2.xml" ContentType="application/vnd.openxmlformats-officedocument.drawingml.diagramData+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24.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15.xml" ContentType="application/vnd.openxmlformats-officedocument.presentationml.notesSlide+xml"/>
  <Override PartName="/ppt/notesSlides/notesSlide2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22.xml" ContentType="application/vnd.openxmlformats-officedocument.presentationml.notesSlide+xml"/>
  <Override PartName="/ppt/notesSlides/notesSlide7.xml" ContentType="application/vnd.openxmlformats-officedocument.presentationml.notesSlide+xml"/>
  <Override PartName="/ppt/notesSlides/notesSlide16.xml" ContentType="application/vnd.openxmlformats-officedocument.presentationml.notes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9.xml" ContentType="application/vnd.openxmlformats-officedocument.presentationml.notesSlide+xml"/>
  <Override PartName="/ppt/notesSlides/notesSlide17.xml" ContentType="application/vnd.openxmlformats-officedocument.presentationml.notesSlid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notesSlides/notesSlide10.xml" ContentType="application/vnd.openxmlformats-officedocument.presentationml.notesSlide+xml"/>
  <Override PartName="/ppt/notesSlides/notesSlide23.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8.xml" ContentType="application/vnd.openxmlformats-officedocument.presentationml.notesSlide+xml"/>
  <Override PartName="/ppt/notesSlides/notesSlide6.xml" ContentType="application/vnd.openxmlformats-officedocument.presentationml.notesSlide+xml"/>
  <Override PartName="/ppt/notesSlides/notesSlide19.xml" ContentType="application/vnd.openxmlformats-officedocument.presentationml.notesSlide+xml"/>
  <Override PartName="/ppt/notesSlides/notesSlide11.xml" ContentType="application/vnd.openxmlformats-officedocument.presentationml.notesSlide+xml"/>
  <Override PartName="/ppt/notesSlides/notesSlide2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rawing1.xml" ContentType="application/vnd.ms-office.drawingml.diagramDrawing+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9" r:id="rId2"/>
  </p:sldMasterIdLst>
  <p:notesMasterIdLst>
    <p:notesMasterId r:id="rId42"/>
  </p:notesMasterIdLst>
  <p:sldIdLst>
    <p:sldId id="430" r:id="rId3"/>
    <p:sldId id="412" r:id="rId4"/>
    <p:sldId id="356" r:id="rId5"/>
    <p:sldId id="425" r:id="rId6"/>
    <p:sldId id="424" r:id="rId7"/>
    <p:sldId id="494" r:id="rId8"/>
    <p:sldId id="383" r:id="rId9"/>
    <p:sldId id="281" r:id="rId10"/>
    <p:sldId id="279" r:id="rId11"/>
    <p:sldId id="410" r:id="rId12"/>
    <p:sldId id="433" r:id="rId13"/>
    <p:sldId id="384" r:id="rId14"/>
    <p:sldId id="431" r:id="rId15"/>
    <p:sldId id="280" r:id="rId16"/>
    <p:sldId id="326" r:id="rId17"/>
    <p:sldId id="385" r:id="rId18"/>
    <p:sldId id="387" r:id="rId19"/>
    <p:sldId id="343" r:id="rId20"/>
    <p:sldId id="304" r:id="rId21"/>
    <p:sldId id="336" r:id="rId22"/>
    <p:sldId id="435" r:id="rId23"/>
    <p:sldId id="436" r:id="rId24"/>
    <p:sldId id="359" r:id="rId25"/>
    <p:sldId id="337" r:id="rId26"/>
    <p:sldId id="437" r:id="rId27"/>
    <p:sldId id="314" r:id="rId28"/>
    <p:sldId id="361" r:id="rId29"/>
    <p:sldId id="362" r:id="rId30"/>
    <p:sldId id="363" r:id="rId31"/>
    <p:sldId id="364" r:id="rId32"/>
    <p:sldId id="495" r:id="rId33"/>
    <p:sldId id="366" r:id="rId34"/>
    <p:sldId id="367" r:id="rId35"/>
    <p:sldId id="335" r:id="rId36"/>
    <p:sldId id="447" r:id="rId37"/>
    <p:sldId id="446" r:id="rId38"/>
    <p:sldId id="455" r:id="rId39"/>
    <p:sldId id="411" r:id="rId40"/>
    <p:sldId id="381"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to session" id="{5D2C168B-F3EA-41BA-A979-61E782DF9B4B}">
          <p14:sldIdLst>
            <p14:sldId id="430"/>
            <p14:sldId id="412"/>
            <p14:sldId id="356"/>
            <p14:sldId id="425"/>
            <p14:sldId id="424"/>
          </p14:sldIdLst>
        </p14:section>
        <p14:section name="Intro to HE and SDH" id="{D76EB13B-0D35-45A4-A905-B19E70491BC6}">
          <p14:sldIdLst>
            <p14:sldId id="494"/>
            <p14:sldId id="383"/>
            <p14:sldId id="281"/>
            <p14:sldId id="279"/>
            <p14:sldId id="410"/>
            <p14:sldId id="433"/>
            <p14:sldId id="384"/>
            <p14:sldId id="431"/>
            <p14:sldId id="280"/>
            <p14:sldId id="326"/>
            <p14:sldId id="385"/>
            <p14:sldId id="387"/>
          </p14:sldIdLst>
        </p14:section>
        <p14:section name="HE and EPH practice" id="{090251E1-DC0B-468E-AB3F-0744CAF16B40}">
          <p14:sldIdLst>
            <p14:sldId id="343"/>
            <p14:sldId id="304"/>
            <p14:sldId id="336"/>
            <p14:sldId id="435"/>
            <p14:sldId id="436"/>
            <p14:sldId id="359"/>
          </p14:sldIdLst>
        </p14:section>
        <p14:section name="EPH practice settings" id="{876BF265-2794-4F48-83B3-67BF6B787848}">
          <p14:sldIdLst>
            <p14:sldId id="337"/>
            <p14:sldId id="437"/>
            <p14:sldId id="314"/>
            <p14:sldId id="361"/>
            <p14:sldId id="362"/>
            <p14:sldId id="363"/>
            <p14:sldId id="364"/>
            <p14:sldId id="495"/>
            <p14:sldId id="366"/>
            <p14:sldId id="367"/>
          </p14:sldIdLst>
        </p14:section>
        <p14:section name="discussion" id="{0B49CA08-1237-4C91-95F3-78A9A51D1528}">
          <p14:sldIdLst>
            <p14:sldId id="335"/>
          </p14:sldIdLst>
        </p14:section>
        <p14:section name="Scenario review exercises" id="{B4A92BA4-F41E-4491-9886-3B74C55133C6}">
          <p14:sldIdLst>
            <p14:sldId id="447"/>
            <p14:sldId id="446"/>
          </p14:sldIdLst>
        </p14:section>
        <p14:section name="Concluding slides" id="{395A91C8-57BC-4A42-AC2D-E1890011B014}">
          <p14:sldIdLst>
            <p14:sldId id="455"/>
            <p14:sldId id="411"/>
            <p14:sldId id="38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1351" autoAdjust="0"/>
  </p:normalViewPr>
  <p:slideViewPr>
    <p:cSldViewPr snapToGrid="0">
      <p:cViewPr varScale="1">
        <p:scale>
          <a:sx n="71" d="100"/>
          <a:sy n="71" d="100"/>
        </p:scale>
        <p:origin x="2712" y="7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customXml" Target="../customXml/item1.xml"/><Relationship Id="rId50" Type="http://schemas.openxmlformats.org/officeDocument/2006/relationships/customXml" Target="../customXml/item4.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ustomXml" Target="../customXml/item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48" Type="http://schemas.openxmlformats.org/officeDocument/2006/relationships/customXml" Target="../customXml/item2.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_rels/data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 Id="rId5" Type="http://schemas.openxmlformats.org/officeDocument/2006/relationships/image" Target="../media/image41.jpeg"/><Relationship Id="rId4" Type="http://schemas.openxmlformats.org/officeDocument/2006/relationships/image" Target="../media/image40.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 Id="rId5" Type="http://schemas.openxmlformats.org/officeDocument/2006/relationships/image" Target="../media/image41.jpeg"/><Relationship Id="rId4" Type="http://schemas.openxmlformats.org/officeDocument/2006/relationships/image" Target="../media/image4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5A660D-3CD2-495A-8F4E-CEBC8190C1D3}" type="doc">
      <dgm:prSet loTypeId="urn:microsoft.com/office/officeart/2005/8/layout/radial5" loCatId="relationship" qsTypeId="urn:microsoft.com/office/officeart/2005/8/quickstyle/simple4" qsCatId="simple" csTypeId="urn:microsoft.com/office/officeart/2005/8/colors/accent1_2" csCatId="accent1" phldr="1"/>
      <dgm:spPr/>
      <dgm:t>
        <a:bodyPr/>
        <a:lstStyle/>
        <a:p>
          <a:endParaRPr lang="en-CA"/>
        </a:p>
      </dgm:t>
    </dgm:pt>
    <dgm:pt modelId="{D4BFD314-0D55-4FEB-9831-6976BAE1A11C}">
      <dgm:prSet phldrT="[Text]"/>
      <dgm:spPr>
        <a:gradFill rotWithShape="0">
          <a:gsLst>
            <a:gs pos="0">
              <a:schemeClr val="accent2">
                <a:lumMod val="75000"/>
              </a:schemeClr>
            </a:gs>
            <a:gs pos="100000">
              <a:schemeClr val="accent2"/>
            </a:gs>
          </a:gsLst>
        </a:gradFill>
      </dgm:spPr>
      <dgm:t>
        <a:bodyPr/>
        <a:lstStyle/>
        <a:p>
          <a:r>
            <a:rPr lang="en-US" b="1" dirty="0"/>
            <a:t>Health</a:t>
          </a:r>
          <a:endParaRPr lang="en-CA" b="1" dirty="0"/>
        </a:p>
      </dgm:t>
    </dgm:pt>
    <dgm:pt modelId="{900E8A21-F7CB-4D6F-A1C2-0FA935645EC9}" type="parTrans" cxnId="{9AA9D544-33FF-4BD2-8C35-C08923710687}">
      <dgm:prSet/>
      <dgm:spPr/>
      <dgm:t>
        <a:bodyPr/>
        <a:lstStyle/>
        <a:p>
          <a:endParaRPr lang="en-CA"/>
        </a:p>
      </dgm:t>
    </dgm:pt>
    <dgm:pt modelId="{AF79D990-9D66-4CE3-931E-190AB9D45500}" type="sibTrans" cxnId="{9AA9D544-33FF-4BD2-8C35-C08923710687}">
      <dgm:prSet/>
      <dgm:spPr/>
      <dgm:t>
        <a:bodyPr/>
        <a:lstStyle/>
        <a:p>
          <a:endParaRPr lang="en-CA"/>
        </a:p>
      </dgm:t>
    </dgm:pt>
    <dgm:pt modelId="{DC9FC6E6-3533-4FDF-A338-6FEF98553D34}">
      <dgm:prSet phldrT="[Text]" custT="1"/>
      <dgm:spPr>
        <a:gradFill rotWithShape="0">
          <a:gsLst>
            <a:gs pos="0">
              <a:schemeClr val="tx2"/>
            </a:gs>
            <a:gs pos="100000">
              <a:schemeClr val="accent3"/>
            </a:gs>
          </a:gsLst>
        </a:gradFill>
      </dgm:spPr>
      <dgm:t>
        <a:bodyPr/>
        <a:lstStyle/>
        <a:p>
          <a:r>
            <a:rPr lang="en-US" sz="1600" dirty="0"/>
            <a:t>I</a:t>
          </a:r>
          <a:r>
            <a:rPr lang="en-US" sz="1600" baseline="0" dirty="0"/>
            <a:t>ncome</a:t>
          </a:r>
          <a:endParaRPr lang="en-CA" sz="1600" baseline="0" dirty="0"/>
        </a:p>
      </dgm:t>
    </dgm:pt>
    <dgm:pt modelId="{2207F110-30C1-4EC4-8309-EAFC85215816}" type="parTrans" cxnId="{99589072-8C4E-46D4-B4ED-A2F5D31647F0}">
      <dgm:prSet/>
      <dgm:spPr>
        <a:gradFill rotWithShape="0">
          <a:gsLst>
            <a:gs pos="0">
              <a:schemeClr val="accent3">
                <a:lumMod val="60000"/>
                <a:lumOff val="40000"/>
              </a:schemeClr>
            </a:gs>
            <a:gs pos="100000">
              <a:schemeClr val="accent3">
                <a:lumMod val="40000"/>
                <a:lumOff val="60000"/>
              </a:schemeClr>
            </a:gs>
          </a:gsLst>
        </a:gradFill>
      </dgm:spPr>
      <dgm:t>
        <a:bodyPr/>
        <a:lstStyle/>
        <a:p>
          <a:endParaRPr lang="en-CA"/>
        </a:p>
      </dgm:t>
    </dgm:pt>
    <dgm:pt modelId="{44079623-D6AA-4E07-8E36-AC9E6CE61FD4}" type="sibTrans" cxnId="{99589072-8C4E-46D4-B4ED-A2F5D31647F0}">
      <dgm:prSet/>
      <dgm:spPr/>
      <dgm:t>
        <a:bodyPr/>
        <a:lstStyle/>
        <a:p>
          <a:endParaRPr lang="en-CA"/>
        </a:p>
      </dgm:t>
    </dgm:pt>
    <dgm:pt modelId="{2C560461-3076-4262-AE2F-4CF30F9E2CEA}">
      <dgm:prSet phldrT="[Text]" custT="1"/>
      <dgm:spPr>
        <a:gradFill rotWithShape="0">
          <a:gsLst>
            <a:gs pos="0">
              <a:schemeClr val="tx2"/>
            </a:gs>
            <a:gs pos="100000">
              <a:schemeClr val="accent3"/>
            </a:gs>
          </a:gsLst>
        </a:gradFill>
      </dgm:spPr>
      <dgm:t>
        <a:bodyPr/>
        <a:lstStyle/>
        <a:p>
          <a:r>
            <a:rPr lang="en-US" sz="1600" baseline="0" dirty="0"/>
            <a:t>Education</a:t>
          </a:r>
          <a:endParaRPr lang="en-CA" sz="1600" baseline="0" dirty="0"/>
        </a:p>
      </dgm:t>
    </dgm:pt>
    <dgm:pt modelId="{5DADCBD6-C1A8-4194-B69E-7690B78050B8}" type="parTrans" cxnId="{6F8777DE-F32E-4B61-B89A-460B8E90C6E5}">
      <dgm:prSet/>
      <dgm:spPr>
        <a:gradFill rotWithShape="0">
          <a:gsLst>
            <a:gs pos="0">
              <a:schemeClr val="accent3">
                <a:lumMod val="60000"/>
                <a:lumOff val="40000"/>
              </a:schemeClr>
            </a:gs>
            <a:gs pos="100000">
              <a:schemeClr val="accent3">
                <a:lumMod val="40000"/>
                <a:lumOff val="60000"/>
              </a:schemeClr>
            </a:gs>
          </a:gsLst>
        </a:gradFill>
      </dgm:spPr>
      <dgm:t>
        <a:bodyPr/>
        <a:lstStyle/>
        <a:p>
          <a:endParaRPr lang="en-CA"/>
        </a:p>
      </dgm:t>
    </dgm:pt>
    <dgm:pt modelId="{B2291AF2-5801-47B7-8E73-809A6F9B058D}" type="sibTrans" cxnId="{6F8777DE-F32E-4B61-B89A-460B8E90C6E5}">
      <dgm:prSet/>
      <dgm:spPr/>
      <dgm:t>
        <a:bodyPr/>
        <a:lstStyle/>
        <a:p>
          <a:endParaRPr lang="en-CA"/>
        </a:p>
      </dgm:t>
    </dgm:pt>
    <dgm:pt modelId="{FE5CAF28-DAE2-41F1-9E60-4F88FE57FED2}">
      <dgm:prSet phldrT="[Text]" custT="1"/>
      <dgm:spPr>
        <a:gradFill rotWithShape="0">
          <a:gsLst>
            <a:gs pos="0">
              <a:schemeClr val="tx2"/>
            </a:gs>
            <a:gs pos="100000">
              <a:schemeClr val="accent3"/>
            </a:gs>
          </a:gsLst>
        </a:gradFill>
      </dgm:spPr>
      <dgm:t>
        <a:bodyPr/>
        <a:lstStyle/>
        <a:p>
          <a:r>
            <a:rPr lang="en-US" sz="1600" baseline="0" dirty="0"/>
            <a:t>Food insecurity</a:t>
          </a:r>
          <a:endParaRPr lang="en-CA" sz="1600" baseline="0" dirty="0"/>
        </a:p>
      </dgm:t>
    </dgm:pt>
    <dgm:pt modelId="{F306C1A0-5871-4DAB-8D03-3CF7D9EC8766}" type="parTrans" cxnId="{090CEEC8-16D6-4B01-905A-022050A16A0D}">
      <dgm:prSet/>
      <dgm:spPr>
        <a:gradFill rotWithShape="0">
          <a:gsLst>
            <a:gs pos="0">
              <a:schemeClr val="accent3">
                <a:lumMod val="60000"/>
                <a:lumOff val="40000"/>
              </a:schemeClr>
            </a:gs>
            <a:gs pos="100000">
              <a:schemeClr val="accent3">
                <a:lumMod val="40000"/>
                <a:lumOff val="60000"/>
              </a:schemeClr>
            </a:gs>
          </a:gsLst>
        </a:gradFill>
      </dgm:spPr>
      <dgm:t>
        <a:bodyPr/>
        <a:lstStyle/>
        <a:p>
          <a:endParaRPr lang="en-CA"/>
        </a:p>
      </dgm:t>
    </dgm:pt>
    <dgm:pt modelId="{790FA66D-6BEF-44B5-BC53-6E5C7B53639B}" type="sibTrans" cxnId="{090CEEC8-16D6-4B01-905A-022050A16A0D}">
      <dgm:prSet/>
      <dgm:spPr/>
      <dgm:t>
        <a:bodyPr/>
        <a:lstStyle/>
        <a:p>
          <a:endParaRPr lang="en-CA"/>
        </a:p>
      </dgm:t>
    </dgm:pt>
    <dgm:pt modelId="{8258CE3A-BCE5-406F-A505-1C290979A97C}">
      <dgm:prSet phldrT="[Text]" custT="1"/>
      <dgm:spPr>
        <a:gradFill rotWithShape="0">
          <a:gsLst>
            <a:gs pos="0">
              <a:schemeClr val="tx2"/>
            </a:gs>
            <a:gs pos="100000">
              <a:schemeClr val="accent3"/>
            </a:gs>
          </a:gsLst>
        </a:gradFill>
      </dgm:spPr>
      <dgm:t>
        <a:bodyPr/>
        <a:lstStyle/>
        <a:p>
          <a:r>
            <a:rPr lang="en-US" sz="1600" baseline="0" dirty="0"/>
            <a:t>Housing</a:t>
          </a:r>
          <a:endParaRPr lang="en-CA" sz="1600" baseline="0" dirty="0"/>
        </a:p>
      </dgm:t>
    </dgm:pt>
    <dgm:pt modelId="{0AF894E5-353E-45FB-AAB3-5410B6F36956}" type="parTrans" cxnId="{89CEDF56-C3F5-4F4D-9CF7-5175E639E93F}">
      <dgm:prSet/>
      <dgm:spPr>
        <a:gradFill rotWithShape="0">
          <a:gsLst>
            <a:gs pos="0">
              <a:schemeClr val="accent3">
                <a:lumMod val="60000"/>
                <a:lumOff val="40000"/>
              </a:schemeClr>
            </a:gs>
            <a:gs pos="100000">
              <a:schemeClr val="accent3">
                <a:lumMod val="40000"/>
                <a:lumOff val="60000"/>
              </a:schemeClr>
            </a:gs>
          </a:gsLst>
        </a:gradFill>
      </dgm:spPr>
      <dgm:t>
        <a:bodyPr/>
        <a:lstStyle/>
        <a:p>
          <a:endParaRPr lang="en-CA"/>
        </a:p>
      </dgm:t>
    </dgm:pt>
    <dgm:pt modelId="{9A33EA95-20F4-4A2A-8322-0EDD76EBCAB2}" type="sibTrans" cxnId="{89CEDF56-C3F5-4F4D-9CF7-5175E639E93F}">
      <dgm:prSet/>
      <dgm:spPr/>
      <dgm:t>
        <a:bodyPr/>
        <a:lstStyle/>
        <a:p>
          <a:endParaRPr lang="en-CA"/>
        </a:p>
      </dgm:t>
    </dgm:pt>
    <dgm:pt modelId="{DDE91071-A76F-47E3-BFFD-E5CCAEC17EB2}">
      <dgm:prSet phldrT="[Text]" custT="1"/>
      <dgm:spPr/>
      <dgm:t>
        <a:bodyPr/>
        <a:lstStyle/>
        <a:p>
          <a:r>
            <a:rPr lang="en-US" sz="1600" baseline="0" dirty="0"/>
            <a:t>Social exclusion</a:t>
          </a:r>
          <a:endParaRPr lang="en-CA" sz="1600" baseline="0" dirty="0"/>
        </a:p>
      </dgm:t>
    </dgm:pt>
    <dgm:pt modelId="{141559A4-7E9F-4E31-AEB8-2AD6B337E48B}" type="parTrans" cxnId="{94B000C0-CEC4-499A-9F12-D7AAB91DE302}">
      <dgm:prSet/>
      <dgm:spPr/>
      <dgm:t>
        <a:bodyPr/>
        <a:lstStyle/>
        <a:p>
          <a:endParaRPr lang="en-CA"/>
        </a:p>
      </dgm:t>
    </dgm:pt>
    <dgm:pt modelId="{A856BC54-0E60-4ED3-9288-089002CE938F}" type="sibTrans" cxnId="{94B000C0-CEC4-499A-9F12-D7AAB91DE302}">
      <dgm:prSet/>
      <dgm:spPr/>
      <dgm:t>
        <a:bodyPr/>
        <a:lstStyle/>
        <a:p>
          <a:endParaRPr lang="en-CA"/>
        </a:p>
      </dgm:t>
    </dgm:pt>
    <dgm:pt modelId="{2D8ABDCC-14C8-453C-B325-5AEF01D630EF}">
      <dgm:prSet phldrT="[Text]" custT="1"/>
      <dgm:spPr>
        <a:gradFill rotWithShape="0">
          <a:gsLst>
            <a:gs pos="0">
              <a:schemeClr val="tx2"/>
            </a:gs>
            <a:gs pos="100000">
              <a:schemeClr val="accent3"/>
            </a:gs>
          </a:gsLst>
        </a:gradFill>
      </dgm:spPr>
      <dgm:t>
        <a:bodyPr/>
        <a:lstStyle/>
        <a:p>
          <a:r>
            <a:rPr lang="en-US" sz="1600" baseline="0" dirty="0"/>
            <a:t>Aboriginal status</a:t>
          </a:r>
          <a:endParaRPr lang="en-CA" sz="1600" baseline="0" dirty="0"/>
        </a:p>
      </dgm:t>
    </dgm:pt>
    <dgm:pt modelId="{4CECC4A3-22AF-49EE-A779-0C7B75835290}" type="parTrans" cxnId="{AB763580-55E7-4DE3-AA7C-85B69B4832BC}">
      <dgm:prSet/>
      <dgm:spPr>
        <a:gradFill rotWithShape="0">
          <a:gsLst>
            <a:gs pos="0">
              <a:schemeClr val="accent3">
                <a:lumMod val="60000"/>
                <a:lumOff val="40000"/>
              </a:schemeClr>
            </a:gs>
            <a:gs pos="100000">
              <a:schemeClr val="accent3">
                <a:lumMod val="40000"/>
                <a:lumOff val="60000"/>
              </a:schemeClr>
            </a:gs>
          </a:gsLst>
        </a:gradFill>
      </dgm:spPr>
      <dgm:t>
        <a:bodyPr/>
        <a:lstStyle/>
        <a:p>
          <a:endParaRPr lang="en-CA"/>
        </a:p>
      </dgm:t>
    </dgm:pt>
    <dgm:pt modelId="{5F45102D-995A-497D-9A7E-450C9DDDF081}" type="sibTrans" cxnId="{AB763580-55E7-4DE3-AA7C-85B69B4832BC}">
      <dgm:prSet/>
      <dgm:spPr/>
      <dgm:t>
        <a:bodyPr/>
        <a:lstStyle/>
        <a:p>
          <a:endParaRPr lang="en-CA"/>
        </a:p>
      </dgm:t>
    </dgm:pt>
    <dgm:pt modelId="{23397A0D-3553-406B-A6BA-5C82AABF8DB0}">
      <dgm:prSet phldrT="[Text]" custT="1"/>
      <dgm:spPr/>
      <dgm:t>
        <a:bodyPr/>
        <a:lstStyle/>
        <a:p>
          <a:r>
            <a:rPr lang="en-US" sz="1600" baseline="0" dirty="0"/>
            <a:t>Gender</a:t>
          </a:r>
          <a:endParaRPr lang="en-CA" sz="1600" baseline="0" dirty="0"/>
        </a:p>
      </dgm:t>
    </dgm:pt>
    <dgm:pt modelId="{4B503322-E747-4E59-88FE-ADF367A86761}" type="parTrans" cxnId="{C3DE6865-8755-4B1B-9C98-DBC317DA282A}">
      <dgm:prSet/>
      <dgm:spPr/>
      <dgm:t>
        <a:bodyPr/>
        <a:lstStyle/>
        <a:p>
          <a:endParaRPr lang="en-CA"/>
        </a:p>
      </dgm:t>
    </dgm:pt>
    <dgm:pt modelId="{C452A4C6-61D2-4C81-B777-28CA30D1F3AF}" type="sibTrans" cxnId="{C3DE6865-8755-4B1B-9C98-DBC317DA282A}">
      <dgm:prSet/>
      <dgm:spPr/>
      <dgm:t>
        <a:bodyPr/>
        <a:lstStyle/>
        <a:p>
          <a:endParaRPr lang="en-CA"/>
        </a:p>
      </dgm:t>
    </dgm:pt>
    <dgm:pt modelId="{394B0790-91BB-43EC-91C8-36CE68929042}">
      <dgm:prSet phldrT="[Text]" custT="1"/>
      <dgm:spPr>
        <a:gradFill rotWithShape="0">
          <a:gsLst>
            <a:gs pos="0">
              <a:schemeClr val="tx2"/>
            </a:gs>
            <a:gs pos="100000">
              <a:schemeClr val="accent3"/>
            </a:gs>
          </a:gsLst>
        </a:gradFill>
      </dgm:spPr>
      <dgm:t>
        <a:bodyPr/>
        <a:lstStyle/>
        <a:p>
          <a:r>
            <a:rPr lang="en-US" sz="1600" baseline="0" dirty="0"/>
            <a:t>Race</a:t>
          </a:r>
          <a:endParaRPr lang="en-CA" sz="1600" baseline="0" dirty="0"/>
        </a:p>
      </dgm:t>
    </dgm:pt>
    <dgm:pt modelId="{E20CB49D-FC66-40F6-BB27-37F293A31502}" type="parTrans" cxnId="{D809EF85-4B8A-4644-AA22-5B6CFE9F74C2}">
      <dgm:prSet/>
      <dgm:spPr>
        <a:gradFill rotWithShape="0">
          <a:gsLst>
            <a:gs pos="0">
              <a:schemeClr val="accent3">
                <a:lumMod val="60000"/>
                <a:lumOff val="40000"/>
              </a:schemeClr>
            </a:gs>
            <a:gs pos="100000">
              <a:schemeClr val="accent3">
                <a:lumMod val="40000"/>
                <a:lumOff val="60000"/>
              </a:schemeClr>
            </a:gs>
          </a:gsLst>
        </a:gradFill>
      </dgm:spPr>
      <dgm:t>
        <a:bodyPr/>
        <a:lstStyle/>
        <a:p>
          <a:endParaRPr lang="en-CA"/>
        </a:p>
      </dgm:t>
    </dgm:pt>
    <dgm:pt modelId="{8FD5BEB6-0E97-403A-BAA7-87E58F767382}" type="sibTrans" cxnId="{D809EF85-4B8A-4644-AA22-5B6CFE9F74C2}">
      <dgm:prSet/>
      <dgm:spPr/>
      <dgm:t>
        <a:bodyPr/>
        <a:lstStyle/>
        <a:p>
          <a:endParaRPr lang="en-CA"/>
        </a:p>
      </dgm:t>
    </dgm:pt>
    <dgm:pt modelId="{CE25B6F2-404E-4571-A204-D549F546D98D}">
      <dgm:prSet phldrT="[Text]" custT="1"/>
      <dgm:spPr/>
      <dgm:t>
        <a:bodyPr/>
        <a:lstStyle/>
        <a:p>
          <a:r>
            <a:rPr lang="en-US" sz="1600" baseline="0" dirty="0"/>
            <a:t>Disab</a:t>
          </a:r>
          <a:r>
            <a:rPr lang="en-US" sz="1600" dirty="0"/>
            <a:t>ility</a:t>
          </a:r>
          <a:endParaRPr lang="en-CA" sz="1600" dirty="0"/>
        </a:p>
      </dgm:t>
    </dgm:pt>
    <dgm:pt modelId="{CCD2DF77-6E16-4F14-893B-C8C40812CC85}" type="parTrans" cxnId="{50C2F7C4-D2F9-41FE-A41C-34E0EC11423F}">
      <dgm:prSet/>
      <dgm:spPr/>
      <dgm:t>
        <a:bodyPr/>
        <a:lstStyle/>
        <a:p>
          <a:endParaRPr lang="en-CA"/>
        </a:p>
      </dgm:t>
    </dgm:pt>
    <dgm:pt modelId="{77D4AD95-74D3-4BF6-B9E2-F7524816C0FE}" type="sibTrans" cxnId="{50C2F7C4-D2F9-41FE-A41C-34E0EC11423F}">
      <dgm:prSet/>
      <dgm:spPr/>
      <dgm:t>
        <a:bodyPr/>
        <a:lstStyle/>
        <a:p>
          <a:endParaRPr lang="en-CA"/>
        </a:p>
      </dgm:t>
    </dgm:pt>
    <dgm:pt modelId="{88CB3A8C-8DC9-401D-8974-B9BB5826E76B}">
      <dgm:prSet phldrT="[Text]" custT="1"/>
      <dgm:spPr>
        <a:gradFill rotWithShape="0">
          <a:gsLst>
            <a:gs pos="0">
              <a:schemeClr val="tx2"/>
            </a:gs>
            <a:gs pos="100000">
              <a:schemeClr val="accent3"/>
            </a:gs>
          </a:gsLst>
        </a:gradFill>
      </dgm:spPr>
      <dgm:t>
        <a:bodyPr/>
        <a:lstStyle/>
        <a:p>
          <a:r>
            <a:rPr lang="en-US" sz="1600" baseline="0" dirty="0"/>
            <a:t>Working conditions</a:t>
          </a:r>
          <a:endParaRPr lang="en-CA" sz="1600" baseline="0" dirty="0"/>
        </a:p>
      </dgm:t>
    </dgm:pt>
    <dgm:pt modelId="{0ADD2AF4-C05E-4F41-A3CE-5B70D93308C7}" type="parTrans" cxnId="{D8658529-AB57-4FA0-9E0A-12F6C0DA61E4}">
      <dgm:prSet/>
      <dgm:spPr>
        <a:gradFill rotWithShape="0">
          <a:gsLst>
            <a:gs pos="0">
              <a:schemeClr val="accent3">
                <a:lumMod val="60000"/>
                <a:lumOff val="40000"/>
              </a:schemeClr>
            </a:gs>
            <a:gs pos="100000">
              <a:schemeClr val="accent3">
                <a:lumMod val="40000"/>
                <a:lumOff val="60000"/>
              </a:schemeClr>
            </a:gs>
          </a:gsLst>
        </a:gradFill>
      </dgm:spPr>
      <dgm:t>
        <a:bodyPr/>
        <a:lstStyle/>
        <a:p>
          <a:endParaRPr lang="en-CA"/>
        </a:p>
      </dgm:t>
    </dgm:pt>
    <dgm:pt modelId="{E9C8DA0D-1AC2-4AFB-8741-A189A4F3EC7E}" type="sibTrans" cxnId="{D8658529-AB57-4FA0-9E0A-12F6C0DA61E4}">
      <dgm:prSet/>
      <dgm:spPr/>
      <dgm:t>
        <a:bodyPr/>
        <a:lstStyle/>
        <a:p>
          <a:endParaRPr lang="en-CA"/>
        </a:p>
      </dgm:t>
    </dgm:pt>
    <dgm:pt modelId="{FDA6A49B-AC06-46A5-9423-BEFF1ABED987}">
      <dgm:prSet phldrT="[Text]" custT="1"/>
      <dgm:spPr>
        <a:gradFill rotWithShape="0">
          <a:gsLst>
            <a:gs pos="0">
              <a:schemeClr val="accent2"/>
            </a:gs>
            <a:gs pos="100000">
              <a:schemeClr val="accent2">
                <a:lumMod val="60000"/>
                <a:lumOff val="40000"/>
              </a:schemeClr>
            </a:gs>
          </a:gsLst>
        </a:gradFill>
      </dgm:spPr>
      <dgm:t>
        <a:bodyPr/>
        <a:lstStyle/>
        <a:p>
          <a:r>
            <a:rPr lang="en-US" sz="1600" baseline="0" dirty="0"/>
            <a:t>Health services</a:t>
          </a:r>
          <a:endParaRPr lang="en-CA" sz="1600" baseline="0" dirty="0"/>
        </a:p>
      </dgm:t>
    </dgm:pt>
    <dgm:pt modelId="{8622CFB0-95C4-4B10-A59F-9BF65B77BE4E}" type="sibTrans" cxnId="{359640D1-D9A5-42A8-A04F-2D1EACF77E6E}">
      <dgm:prSet/>
      <dgm:spPr/>
      <dgm:t>
        <a:bodyPr/>
        <a:lstStyle/>
        <a:p>
          <a:endParaRPr lang="en-CA"/>
        </a:p>
      </dgm:t>
    </dgm:pt>
    <dgm:pt modelId="{45B1162C-A360-4B4D-BF21-4AC55BBBEB3D}" type="parTrans" cxnId="{359640D1-D9A5-42A8-A04F-2D1EACF77E6E}">
      <dgm:prSet/>
      <dgm:spPr>
        <a:gradFill rotWithShape="0">
          <a:gsLst>
            <a:gs pos="0">
              <a:schemeClr val="accent2">
                <a:lumMod val="60000"/>
                <a:lumOff val="40000"/>
              </a:schemeClr>
            </a:gs>
            <a:gs pos="100000">
              <a:schemeClr val="accent2">
                <a:lumMod val="40000"/>
                <a:lumOff val="60000"/>
              </a:schemeClr>
            </a:gs>
          </a:gsLst>
        </a:gradFill>
      </dgm:spPr>
      <dgm:t>
        <a:bodyPr/>
        <a:lstStyle/>
        <a:p>
          <a:endParaRPr lang="en-CA"/>
        </a:p>
      </dgm:t>
    </dgm:pt>
    <dgm:pt modelId="{60AA5BC0-70FB-4172-BA5D-AFE6DC06C1D6}">
      <dgm:prSet phldrT="[Text]" custT="1"/>
      <dgm:spPr/>
      <dgm:t>
        <a:bodyPr/>
        <a:lstStyle/>
        <a:p>
          <a:r>
            <a:rPr lang="en-US" sz="1600" baseline="0" dirty="0"/>
            <a:t>Child development</a:t>
          </a:r>
          <a:endParaRPr lang="en-CA" sz="1600" baseline="0" dirty="0"/>
        </a:p>
      </dgm:t>
    </dgm:pt>
    <dgm:pt modelId="{A90F56C8-32F3-407E-9E7E-E468C61B899E}" type="parTrans" cxnId="{C6C86F8A-C067-4041-8644-A70341874036}">
      <dgm:prSet/>
      <dgm:spPr/>
      <dgm:t>
        <a:bodyPr/>
        <a:lstStyle/>
        <a:p>
          <a:endParaRPr lang="en-CA"/>
        </a:p>
      </dgm:t>
    </dgm:pt>
    <dgm:pt modelId="{81D39B4C-7014-45FD-812B-62170531858A}" type="sibTrans" cxnId="{C6C86F8A-C067-4041-8644-A70341874036}">
      <dgm:prSet/>
      <dgm:spPr/>
      <dgm:t>
        <a:bodyPr/>
        <a:lstStyle/>
        <a:p>
          <a:endParaRPr lang="en-CA"/>
        </a:p>
      </dgm:t>
    </dgm:pt>
    <dgm:pt modelId="{677154CE-7492-407E-BA3B-6D21CDAE34D3}" type="pres">
      <dgm:prSet presAssocID="{865A660D-3CD2-495A-8F4E-CEBC8190C1D3}" presName="Name0" presStyleCnt="0">
        <dgm:presLayoutVars>
          <dgm:chMax val="1"/>
          <dgm:dir/>
          <dgm:animLvl val="ctr"/>
          <dgm:resizeHandles val="exact"/>
        </dgm:presLayoutVars>
      </dgm:prSet>
      <dgm:spPr/>
    </dgm:pt>
    <dgm:pt modelId="{0F399D01-E511-4B2B-AB02-22A388A4F985}" type="pres">
      <dgm:prSet presAssocID="{D4BFD314-0D55-4FEB-9831-6976BAE1A11C}" presName="centerShape" presStyleLbl="node0" presStyleIdx="0" presStyleCnt="1" custScaleX="152638" custScaleY="145026"/>
      <dgm:spPr/>
    </dgm:pt>
    <dgm:pt modelId="{30137E79-3D60-4F0E-8FB1-34E7CAEB901F}" type="pres">
      <dgm:prSet presAssocID="{2207F110-30C1-4EC4-8309-EAFC85215816}" presName="parTrans" presStyleLbl="sibTrans2D1" presStyleIdx="0" presStyleCnt="12"/>
      <dgm:spPr>
        <a:prstGeom prst="leftArrow">
          <a:avLst/>
        </a:prstGeom>
      </dgm:spPr>
    </dgm:pt>
    <dgm:pt modelId="{C6D75C69-0D2E-4BD0-9F2D-092AF9DFB98E}" type="pres">
      <dgm:prSet presAssocID="{2207F110-30C1-4EC4-8309-EAFC85215816}" presName="connectorText" presStyleLbl="sibTrans2D1" presStyleIdx="0" presStyleCnt="12"/>
      <dgm:spPr/>
    </dgm:pt>
    <dgm:pt modelId="{480627F0-65F1-46B3-B300-E3C7DB05A0D9}" type="pres">
      <dgm:prSet presAssocID="{DC9FC6E6-3533-4FDF-A338-6FEF98553D34}" presName="node" presStyleLbl="node1" presStyleIdx="0" presStyleCnt="12" custScaleX="189566">
        <dgm:presLayoutVars>
          <dgm:bulletEnabled val="1"/>
        </dgm:presLayoutVars>
      </dgm:prSet>
      <dgm:spPr/>
    </dgm:pt>
    <dgm:pt modelId="{8CCDD076-B235-415F-A9A5-B23E0B08A7DD}" type="pres">
      <dgm:prSet presAssocID="{5DADCBD6-C1A8-4194-B69E-7690B78050B8}" presName="parTrans" presStyleLbl="sibTrans2D1" presStyleIdx="1" presStyleCnt="12"/>
      <dgm:spPr>
        <a:prstGeom prst="leftArrow">
          <a:avLst/>
        </a:prstGeom>
      </dgm:spPr>
    </dgm:pt>
    <dgm:pt modelId="{E2604ECC-EB52-4F3E-A70F-98847C38A8A4}" type="pres">
      <dgm:prSet presAssocID="{5DADCBD6-C1A8-4194-B69E-7690B78050B8}" presName="connectorText" presStyleLbl="sibTrans2D1" presStyleIdx="1" presStyleCnt="12"/>
      <dgm:spPr/>
    </dgm:pt>
    <dgm:pt modelId="{99EF1EA4-1FE1-4070-B74F-069EDCF462B9}" type="pres">
      <dgm:prSet presAssocID="{2C560461-3076-4262-AE2F-4CF30F9E2CEA}" presName="node" presStyleLbl="node1" presStyleIdx="1" presStyleCnt="12" custScaleX="189566" custRadScaleRad="103365" custRadScaleInc="66986">
        <dgm:presLayoutVars>
          <dgm:bulletEnabled val="1"/>
        </dgm:presLayoutVars>
      </dgm:prSet>
      <dgm:spPr/>
    </dgm:pt>
    <dgm:pt modelId="{D6CE9C50-1C2E-4E88-92E0-D946D9E61470}" type="pres">
      <dgm:prSet presAssocID="{0ADD2AF4-C05E-4F41-A3CE-5B70D93308C7}" presName="parTrans" presStyleLbl="sibTrans2D1" presStyleIdx="2" presStyleCnt="12"/>
      <dgm:spPr/>
    </dgm:pt>
    <dgm:pt modelId="{5606C730-2C36-4AF4-B1B0-BBD96D354C13}" type="pres">
      <dgm:prSet presAssocID="{0ADD2AF4-C05E-4F41-A3CE-5B70D93308C7}" presName="connectorText" presStyleLbl="sibTrans2D1" presStyleIdx="2" presStyleCnt="12"/>
      <dgm:spPr/>
    </dgm:pt>
    <dgm:pt modelId="{DAE433BC-5F53-4208-8B69-11FBE27D5F04}" type="pres">
      <dgm:prSet presAssocID="{88CB3A8C-8DC9-401D-8974-B9BB5826E76B}" presName="node" presStyleLbl="node1" presStyleIdx="2" presStyleCnt="12" custScaleX="189566" custRadScaleRad="109728" custRadScaleInc="45585">
        <dgm:presLayoutVars>
          <dgm:bulletEnabled val="1"/>
        </dgm:presLayoutVars>
      </dgm:prSet>
      <dgm:spPr/>
    </dgm:pt>
    <dgm:pt modelId="{E4E0C0BA-C026-4A18-8D95-4E49CF08459D}" type="pres">
      <dgm:prSet presAssocID="{A90F56C8-32F3-407E-9E7E-E468C61B899E}" presName="parTrans" presStyleLbl="sibTrans2D1" presStyleIdx="3" presStyleCnt="12"/>
      <dgm:spPr/>
    </dgm:pt>
    <dgm:pt modelId="{B15A72A1-E689-4A93-929C-8BE199E4B6A4}" type="pres">
      <dgm:prSet presAssocID="{A90F56C8-32F3-407E-9E7E-E468C61B899E}" presName="connectorText" presStyleLbl="sibTrans2D1" presStyleIdx="3" presStyleCnt="12"/>
      <dgm:spPr/>
    </dgm:pt>
    <dgm:pt modelId="{EFC6190C-C6C7-459C-AA07-409E9746FBC8}" type="pres">
      <dgm:prSet presAssocID="{60AA5BC0-70FB-4172-BA5D-AFE6DC06C1D6}" presName="node" presStyleLbl="node1" presStyleIdx="3" presStyleCnt="12" custScaleX="200562" custRadScaleRad="113974">
        <dgm:presLayoutVars>
          <dgm:bulletEnabled val="1"/>
        </dgm:presLayoutVars>
      </dgm:prSet>
      <dgm:spPr/>
    </dgm:pt>
    <dgm:pt modelId="{EF3BD076-F45D-4FA7-8431-7F6050611A3E}" type="pres">
      <dgm:prSet presAssocID="{F306C1A0-5871-4DAB-8D03-3CF7D9EC8766}" presName="parTrans" presStyleLbl="sibTrans2D1" presStyleIdx="4" presStyleCnt="12"/>
      <dgm:spPr>
        <a:prstGeom prst="leftArrow">
          <a:avLst/>
        </a:prstGeom>
      </dgm:spPr>
    </dgm:pt>
    <dgm:pt modelId="{3E11888C-4842-4D67-96E2-036BC1AD3F41}" type="pres">
      <dgm:prSet presAssocID="{F306C1A0-5871-4DAB-8D03-3CF7D9EC8766}" presName="connectorText" presStyleLbl="sibTrans2D1" presStyleIdx="4" presStyleCnt="12"/>
      <dgm:spPr/>
    </dgm:pt>
    <dgm:pt modelId="{FC9F8B68-75F5-45C0-BF9B-5884D925EFC6}" type="pres">
      <dgm:prSet presAssocID="{FE5CAF28-DAE2-41F1-9E60-4F88FE57FED2}" presName="node" presStyleLbl="node1" presStyleIdx="4" presStyleCnt="12" custScaleX="189566" custRadScaleRad="110338" custRadScaleInc="-40723">
        <dgm:presLayoutVars>
          <dgm:bulletEnabled val="1"/>
        </dgm:presLayoutVars>
      </dgm:prSet>
      <dgm:spPr/>
    </dgm:pt>
    <dgm:pt modelId="{1AB86689-7347-4C5E-92D9-1C502AA5BF26}" type="pres">
      <dgm:prSet presAssocID="{0AF894E5-353E-45FB-AAB3-5410B6F36956}" presName="parTrans" presStyleLbl="sibTrans2D1" presStyleIdx="5" presStyleCnt="12"/>
      <dgm:spPr>
        <a:prstGeom prst="leftArrow">
          <a:avLst/>
        </a:prstGeom>
      </dgm:spPr>
    </dgm:pt>
    <dgm:pt modelId="{D6255AE0-EE7E-482B-9FCA-6472C0588D0C}" type="pres">
      <dgm:prSet presAssocID="{0AF894E5-353E-45FB-AAB3-5410B6F36956}" presName="connectorText" presStyleLbl="sibTrans2D1" presStyleIdx="5" presStyleCnt="12"/>
      <dgm:spPr/>
    </dgm:pt>
    <dgm:pt modelId="{F463FE32-4786-419E-8DB3-80546F3AEE3A}" type="pres">
      <dgm:prSet presAssocID="{8258CE3A-BCE5-406F-A505-1C290979A97C}" presName="node" presStyleLbl="node1" presStyleIdx="5" presStyleCnt="12" custScaleX="189566" custRadScaleRad="114008" custRadScaleInc="-70462">
        <dgm:presLayoutVars>
          <dgm:bulletEnabled val="1"/>
        </dgm:presLayoutVars>
      </dgm:prSet>
      <dgm:spPr/>
    </dgm:pt>
    <dgm:pt modelId="{9523934D-2499-4EB0-AA2B-B2B8EDB0564D}" type="pres">
      <dgm:prSet presAssocID="{141559A4-7E9F-4E31-AEB8-2AD6B337E48B}" presName="parTrans" presStyleLbl="sibTrans2D1" presStyleIdx="6" presStyleCnt="12"/>
      <dgm:spPr>
        <a:prstGeom prst="leftArrow">
          <a:avLst/>
        </a:prstGeom>
      </dgm:spPr>
    </dgm:pt>
    <dgm:pt modelId="{AA88C750-BC85-4BE9-980B-157AC3D5A851}" type="pres">
      <dgm:prSet presAssocID="{141559A4-7E9F-4E31-AEB8-2AD6B337E48B}" presName="connectorText" presStyleLbl="sibTrans2D1" presStyleIdx="6" presStyleCnt="12"/>
      <dgm:spPr/>
    </dgm:pt>
    <dgm:pt modelId="{E29B4249-F0A0-438D-A673-DC2ECD5501A0}" type="pres">
      <dgm:prSet presAssocID="{DDE91071-A76F-47E3-BFFD-E5CCAEC17EB2}" presName="node" presStyleLbl="node1" presStyleIdx="6" presStyleCnt="12" custScaleX="189566">
        <dgm:presLayoutVars>
          <dgm:bulletEnabled val="1"/>
        </dgm:presLayoutVars>
      </dgm:prSet>
      <dgm:spPr/>
    </dgm:pt>
    <dgm:pt modelId="{3AABBFFF-DCFE-45FE-9E88-E6B3C76AA969}" type="pres">
      <dgm:prSet presAssocID="{45B1162C-A360-4B4D-BF21-4AC55BBBEB3D}" presName="parTrans" presStyleLbl="sibTrans2D1" presStyleIdx="7" presStyleCnt="12"/>
      <dgm:spPr>
        <a:prstGeom prst="leftArrow">
          <a:avLst/>
        </a:prstGeom>
      </dgm:spPr>
    </dgm:pt>
    <dgm:pt modelId="{FA6CC9FD-EE20-4D6C-8919-6A0F5AF3E6D8}" type="pres">
      <dgm:prSet presAssocID="{45B1162C-A360-4B4D-BF21-4AC55BBBEB3D}" presName="connectorText" presStyleLbl="sibTrans2D1" presStyleIdx="7" presStyleCnt="12"/>
      <dgm:spPr/>
    </dgm:pt>
    <dgm:pt modelId="{E3FC4E3A-AB51-412C-B714-7EAED934770B}" type="pres">
      <dgm:prSet presAssocID="{FDA6A49B-AC06-46A5-9423-BEFF1ABED987}" presName="node" presStyleLbl="node1" presStyleIdx="7" presStyleCnt="12" custScaleX="189566" custRadScaleRad="107296" custRadScaleInc="62832">
        <dgm:presLayoutVars>
          <dgm:bulletEnabled val="1"/>
        </dgm:presLayoutVars>
      </dgm:prSet>
      <dgm:spPr/>
    </dgm:pt>
    <dgm:pt modelId="{4A488554-08E3-4639-AE89-D47BCEF1BE8C}" type="pres">
      <dgm:prSet presAssocID="{4CECC4A3-22AF-49EE-A779-0C7B75835290}" presName="parTrans" presStyleLbl="sibTrans2D1" presStyleIdx="8" presStyleCnt="12"/>
      <dgm:spPr>
        <a:prstGeom prst="leftArrow">
          <a:avLst/>
        </a:prstGeom>
      </dgm:spPr>
    </dgm:pt>
    <dgm:pt modelId="{F878A75E-59F1-4B82-A33E-3000F9682B6F}" type="pres">
      <dgm:prSet presAssocID="{4CECC4A3-22AF-49EE-A779-0C7B75835290}" presName="connectorText" presStyleLbl="sibTrans2D1" presStyleIdx="8" presStyleCnt="12"/>
      <dgm:spPr/>
    </dgm:pt>
    <dgm:pt modelId="{3DF20F2D-6011-4133-91F2-DAA8BEBE854B}" type="pres">
      <dgm:prSet presAssocID="{2D8ABDCC-14C8-453C-B325-5AEF01D630EF}" presName="node" presStyleLbl="node1" presStyleIdx="8" presStyleCnt="12" custScaleX="189566" custRadScaleRad="108341" custRadScaleInc="37599">
        <dgm:presLayoutVars>
          <dgm:bulletEnabled val="1"/>
        </dgm:presLayoutVars>
      </dgm:prSet>
      <dgm:spPr/>
    </dgm:pt>
    <dgm:pt modelId="{C4BEC66B-5B8A-4358-B01F-95BF38F9439A}" type="pres">
      <dgm:prSet presAssocID="{4B503322-E747-4E59-88FE-ADF367A86761}" presName="parTrans" presStyleLbl="sibTrans2D1" presStyleIdx="9" presStyleCnt="12"/>
      <dgm:spPr>
        <a:prstGeom prst="leftArrow">
          <a:avLst/>
        </a:prstGeom>
      </dgm:spPr>
    </dgm:pt>
    <dgm:pt modelId="{9F26DFF3-A6D4-49BB-84AE-97566D15B5E6}" type="pres">
      <dgm:prSet presAssocID="{4B503322-E747-4E59-88FE-ADF367A86761}" presName="connectorText" presStyleLbl="sibTrans2D1" presStyleIdx="9" presStyleCnt="12"/>
      <dgm:spPr/>
    </dgm:pt>
    <dgm:pt modelId="{BDA29E02-061E-4020-B6D5-D84C7A34F296}" type="pres">
      <dgm:prSet presAssocID="{23397A0D-3553-406B-A6BA-5C82AABF8DB0}" presName="node" presStyleLbl="node1" presStyleIdx="9" presStyleCnt="12" custScaleX="189566" custRadScaleRad="110154">
        <dgm:presLayoutVars>
          <dgm:bulletEnabled val="1"/>
        </dgm:presLayoutVars>
      </dgm:prSet>
      <dgm:spPr/>
    </dgm:pt>
    <dgm:pt modelId="{62AC447D-06E7-4E18-8785-E96F23D2BFA2}" type="pres">
      <dgm:prSet presAssocID="{E20CB49D-FC66-40F6-BB27-37F293A31502}" presName="parTrans" presStyleLbl="sibTrans2D1" presStyleIdx="10" presStyleCnt="12"/>
      <dgm:spPr>
        <a:prstGeom prst="leftArrow">
          <a:avLst/>
        </a:prstGeom>
      </dgm:spPr>
    </dgm:pt>
    <dgm:pt modelId="{49456EB0-484E-401C-BFA8-8D1DA59CDED9}" type="pres">
      <dgm:prSet presAssocID="{E20CB49D-FC66-40F6-BB27-37F293A31502}" presName="connectorText" presStyleLbl="sibTrans2D1" presStyleIdx="10" presStyleCnt="12"/>
      <dgm:spPr/>
    </dgm:pt>
    <dgm:pt modelId="{162A48BC-9ADB-4DEE-9066-4CBA145A4EA0}" type="pres">
      <dgm:prSet presAssocID="{394B0790-91BB-43EC-91C8-36CE68929042}" presName="node" presStyleLbl="node1" presStyleIdx="10" presStyleCnt="12" custScaleX="189566" custRadScaleRad="103329" custRadScaleInc="-44422">
        <dgm:presLayoutVars>
          <dgm:bulletEnabled val="1"/>
        </dgm:presLayoutVars>
      </dgm:prSet>
      <dgm:spPr/>
    </dgm:pt>
    <dgm:pt modelId="{A09121BD-73E6-4545-95E4-85C18DAC5699}" type="pres">
      <dgm:prSet presAssocID="{CCD2DF77-6E16-4F14-893B-C8C40812CC85}" presName="parTrans" presStyleLbl="sibTrans2D1" presStyleIdx="11" presStyleCnt="12"/>
      <dgm:spPr>
        <a:prstGeom prst="leftArrow">
          <a:avLst/>
        </a:prstGeom>
      </dgm:spPr>
    </dgm:pt>
    <dgm:pt modelId="{1F61B5D5-E661-434B-AA6C-6CCEB41329B6}" type="pres">
      <dgm:prSet presAssocID="{CCD2DF77-6E16-4F14-893B-C8C40812CC85}" presName="connectorText" presStyleLbl="sibTrans2D1" presStyleIdx="11" presStyleCnt="12"/>
      <dgm:spPr/>
    </dgm:pt>
    <dgm:pt modelId="{44E4A26E-CF36-4DE7-A51E-EE9C2A6431A7}" type="pres">
      <dgm:prSet presAssocID="{CE25B6F2-404E-4571-A204-D549F546D98D}" presName="node" presStyleLbl="node1" presStyleIdx="11" presStyleCnt="12" custScaleX="189566" custRadScaleRad="101972" custRadScaleInc="-60712">
        <dgm:presLayoutVars>
          <dgm:bulletEnabled val="1"/>
        </dgm:presLayoutVars>
      </dgm:prSet>
      <dgm:spPr/>
    </dgm:pt>
  </dgm:ptLst>
  <dgm:cxnLst>
    <dgm:cxn modelId="{51082104-4779-45DE-A61C-2C9950C1FE5B}" type="presOf" srcId="{CE25B6F2-404E-4571-A204-D549F546D98D}" destId="{44E4A26E-CF36-4DE7-A51E-EE9C2A6431A7}" srcOrd="0" destOrd="0" presId="urn:microsoft.com/office/officeart/2005/8/layout/radial5"/>
    <dgm:cxn modelId="{FC818F05-ADB1-44B7-BAFF-B15568FCC983}" type="presOf" srcId="{CCD2DF77-6E16-4F14-893B-C8C40812CC85}" destId="{1F61B5D5-E661-434B-AA6C-6CCEB41329B6}" srcOrd="1" destOrd="0" presId="urn:microsoft.com/office/officeart/2005/8/layout/radial5"/>
    <dgm:cxn modelId="{4C457C0C-D328-4A1F-97A1-C2106BF4DA5F}" type="presOf" srcId="{60AA5BC0-70FB-4172-BA5D-AFE6DC06C1D6}" destId="{EFC6190C-C6C7-459C-AA07-409E9746FBC8}" srcOrd="0" destOrd="0" presId="urn:microsoft.com/office/officeart/2005/8/layout/radial5"/>
    <dgm:cxn modelId="{0086DB10-9EBF-4175-A2E3-E2DF56935F19}" type="presOf" srcId="{141559A4-7E9F-4E31-AEB8-2AD6B337E48B}" destId="{AA88C750-BC85-4BE9-980B-157AC3D5A851}" srcOrd="1" destOrd="0" presId="urn:microsoft.com/office/officeart/2005/8/layout/radial5"/>
    <dgm:cxn modelId="{C0E19817-E310-4715-A220-7FE0B67A1D63}" type="presOf" srcId="{4B503322-E747-4E59-88FE-ADF367A86761}" destId="{C4BEC66B-5B8A-4358-B01F-95BF38F9439A}" srcOrd="0" destOrd="0" presId="urn:microsoft.com/office/officeart/2005/8/layout/radial5"/>
    <dgm:cxn modelId="{1245E925-AE1B-4CE6-B67F-5C21B389C905}" type="presOf" srcId="{865A660D-3CD2-495A-8F4E-CEBC8190C1D3}" destId="{677154CE-7492-407E-BA3B-6D21CDAE34D3}" srcOrd="0" destOrd="0" presId="urn:microsoft.com/office/officeart/2005/8/layout/radial5"/>
    <dgm:cxn modelId="{D8658529-AB57-4FA0-9E0A-12F6C0DA61E4}" srcId="{D4BFD314-0D55-4FEB-9831-6976BAE1A11C}" destId="{88CB3A8C-8DC9-401D-8974-B9BB5826E76B}" srcOrd="2" destOrd="0" parTransId="{0ADD2AF4-C05E-4F41-A3CE-5B70D93308C7}" sibTransId="{E9C8DA0D-1AC2-4AFB-8741-A189A4F3EC7E}"/>
    <dgm:cxn modelId="{9692DC37-0CEF-45E7-BFD3-8AC7384FD101}" type="presOf" srcId="{8258CE3A-BCE5-406F-A505-1C290979A97C}" destId="{F463FE32-4786-419E-8DB3-80546F3AEE3A}" srcOrd="0" destOrd="0" presId="urn:microsoft.com/office/officeart/2005/8/layout/radial5"/>
    <dgm:cxn modelId="{13A6BE3F-3D38-43C4-B904-BD0D92EE0217}" type="presOf" srcId="{5DADCBD6-C1A8-4194-B69E-7690B78050B8}" destId="{8CCDD076-B235-415F-A9A5-B23E0B08A7DD}" srcOrd="0" destOrd="0" presId="urn:microsoft.com/office/officeart/2005/8/layout/radial5"/>
    <dgm:cxn modelId="{9B81EF40-1C93-46E7-AFE9-1AA86F0C6207}" type="presOf" srcId="{23397A0D-3553-406B-A6BA-5C82AABF8DB0}" destId="{BDA29E02-061E-4020-B6D5-D84C7A34F296}" srcOrd="0" destOrd="0" presId="urn:microsoft.com/office/officeart/2005/8/layout/radial5"/>
    <dgm:cxn modelId="{AEB30161-F361-4416-B0BE-5F9522CAC43D}" type="presOf" srcId="{2207F110-30C1-4EC4-8309-EAFC85215816}" destId="{30137E79-3D60-4F0E-8FB1-34E7CAEB901F}" srcOrd="0" destOrd="0" presId="urn:microsoft.com/office/officeart/2005/8/layout/radial5"/>
    <dgm:cxn modelId="{9DDFA464-89F0-42EA-B60E-EA298D149CA6}" type="presOf" srcId="{0AF894E5-353E-45FB-AAB3-5410B6F36956}" destId="{D6255AE0-EE7E-482B-9FCA-6472C0588D0C}" srcOrd="1" destOrd="0" presId="urn:microsoft.com/office/officeart/2005/8/layout/radial5"/>
    <dgm:cxn modelId="{9AA9D544-33FF-4BD2-8C35-C08923710687}" srcId="{865A660D-3CD2-495A-8F4E-CEBC8190C1D3}" destId="{D4BFD314-0D55-4FEB-9831-6976BAE1A11C}" srcOrd="0" destOrd="0" parTransId="{900E8A21-F7CB-4D6F-A1C2-0FA935645EC9}" sibTransId="{AF79D990-9D66-4CE3-931E-190AB9D45500}"/>
    <dgm:cxn modelId="{C3DE6865-8755-4B1B-9C98-DBC317DA282A}" srcId="{D4BFD314-0D55-4FEB-9831-6976BAE1A11C}" destId="{23397A0D-3553-406B-A6BA-5C82AABF8DB0}" srcOrd="9" destOrd="0" parTransId="{4B503322-E747-4E59-88FE-ADF367A86761}" sibTransId="{C452A4C6-61D2-4C81-B777-28CA30D1F3AF}"/>
    <dgm:cxn modelId="{177E8545-78A2-4F1D-B6DC-71CDC79B9952}" type="presOf" srcId="{2207F110-30C1-4EC4-8309-EAFC85215816}" destId="{C6D75C69-0D2E-4BD0-9F2D-092AF9DFB98E}" srcOrd="1" destOrd="0" presId="urn:microsoft.com/office/officeart/2005/8/layout/radial5"/>
    <dgm:cxn modelId="{99589072-8C4E-46D4-B4ED-A2F5D31647F0}" srcId="{D4BFD314-0D55-4FEB-9831-6976BAE1A11C}" destId="{DC9FC6E6-3533-4FDF-A338-6FEF98553D34}" srcOrd="0" destOrd="0" parTransId="{2207F110-30C1-4EC4-8309-EAFC85215816}" sibTransId="{44079623-D6AA-4E07-8E36-AC9E6CE61FD4}"/>
    <dgm:cxn modelId="{89CEDF56-C3F5-4F4D-9CF7-5175E639E93F}" srcId="{D4BFD314-0D55-4FEB-9831-6976BAE1A11C}" destId="{8258CE3A-BCE5-406F-A505-1C290979A97C}" srcOrd="5" destOrd="0" parTransId="{0AF894E5-353E-45FB-AAB3-5410B6F36956}" sibTransId="{9A33EA95-20F4-4A2A-8322-0EDD76EBCAB2}"/>
    <dgm:cxn modelId="{34F19A77-FB7E-431D-A1A0-DCF07DCF1445}" type="presOf" srcId="{CCD2DF77-6E16-4F14-893B-C8C40812CC85}" destId="{A09121BD-73E6-4545-95E4-85C18DAC5699}" srcOrd="0" destOrd="0" presId="urn:microsoft.com/office/officeart/2005/8/layout/radial5"/>
    <dgm:cxn modelId="{618C5E58-2B84-455F-84B7-80730517E509}" type="presOf" srcId="{E20CB49D-FC66-40F6-BB27-37F293A31502}" destId="{49456EB0-484E-401C-BFA8-8D1DA59CDED9}" srcOrd="1" destOrd="0" presId="urn:microsoft.com/office/officeart/2005/8/layout/radial5"/>
    <dgm:cxn modelId="{D0627879-BFE7-4A17-8464-2FEEBA420E47}" type="presOf" srcId="{5DADCBD6-C1A8-4194-B69E-7690B78050B8}" destId="{E2604ECC-EB52-4F3E-A70F-98847C38A8A4}" srcOrd="1" destOrd="0" presId="urn:microsoft.com/office/officeart/2005/8/layout/radial5"/>
    <dgm:cxn modelId="{8F780A5A-038A-4B47-87FE-E0FEAEC76701}" type="presOf" srcId="{2D8ABDCC-14C8-453C-B325-5AEF01D630EF}" destId="{3DF20F2D-6011-4133-91F2-DAA8BEBE854B}" srcOrd="0" destOrd="0" presId="urn:microsoft.com/office/officeart/2005/8/layout/radial5"/>
    <dgm:cxn modelId="{FC2D7E7D-60F7-4428-A8DA-503B9DAAEF42}" type="presOf" srcId="{A90F56C8-32F3-407E-9E7E-E468C61B899E}" destId="{E4E0C0BA-C026-4A18-8D95-4E49CF08459D}" srcOrd="0" destOrd="0" presId="urn:microsoft.com/office/officeart/2005/8/layout/radial5"/>
    <dgm:cxn modelId="{AB763580-55E7-4DE3-AA7C-85B69B4832BC}" srcId="{D4BFD314-0D55-4FEB-9831-6976BAE1A11C}" destId="{2D8ABDCC-14C8-453C-B325-5AEF01D630EF}" srcOrd="8" destOrd="0" parTransId="{4CECC4A3-22AF-49EE-A779-0C7B75835290}" sibTransId="{5F45102D-995A-497D-9A7E-450C9DDDF081}"/>
    <dgm:cxn modelId="{57E63683-1DA3-48D1-A67A-E2C6302F6783}" type="presOf" srcId="{F306C1A0-5871-4DAB-8D03-3CF7D9EC8766}" destId="{3E11888C-4842-4D67-96E2-036BC1AD3F41}" srcOrd="1" destOrd="0" presId="urn:microsoft.com/office/officeart/2005/8/layout/radial5"/>
    <dgm:cxn modelId="{8B1BF283-DA73-409D-87E1-DF5AD190D199}" type="presOf" srcId="{FDA6A49B-AC06-46A5-9423-BEFF1ABED987}" destId="{E3FC4E3A-AB51-412C-B714-7EAED934770B}" srcOrd="0" destOrd="0" presId="urn:microsoft.com/office/officeart/2005/8/layout/radial5"/>
    <dgm:cxn modelId="{D809EF85-4B8A-4644-AA22-5B6CFE9F74C2}" srcId="{D4BFD314-0D55-4FEB-9831-6976BAE1A11C}" destId="{394B0790-91BB-43EC-91C8-36CE68929042}" srcOrd="10" destOrd="0" parTransId="{E20CB49D-FC66-40F6-BB27-37F293A31502}" sibTransId="{8FD5BEB6-0E97-403A-BAA7-87E58F767382}"/>
    <dgm:cxn modelId="{C6C86F8A-C067-4041-8644-A70341874036}" srcId="{D4BFD314-0D55-4FEB-9831-6976BAE1A11C}" destId="{60AA5BC0-70FB-4172-BA5D-AFE6DC06C1D6}" srcOrd="3" destOrd="0" parTransId="{A90F56C8-32F3-407E-9E7E-E468C61B899E}" sibTransId="{81D39B4C-7014-45FD-812B-62170531858A}"/>
    <dgm:cxn modelId="{5CCC8693-EE61-443C-AC78-115AB48D879B}" type="presOf" srcId="{D4BFD314-0D55-4FEB-9831-6976BAE1A11C}" destId="{0F399D01-E511-4B2B-AB02-22A388A4F985}" srcOrd="0" destOrd="0" presId="urn:microsoft.com/office/officeart/2005/8/layout/radial5"/>
    <dgm:cxn modelId="{5C5BE093-AEE1-4B22-BD0B-28E1297816C5}" type="presOf" srcId="{A90F56C8-32F3-407E-9E7E-E468C61B899E}" destId="{B15A72A1-E689-4A93-929C-8BE199E4B6A4}" srcOrd="1" destOrd="0" presId="urn:microsoft.com/office/officeart/2005/8/layout/radial5"/>
    <dgm:cxn modelId="{FEB96D96-2603-4978-BDAC-94EDB173D271}" type="presOf" srcId="{88CB3A8C-8DC9-401D-8974-B9BB5826E76B}" destId="{DAE433BC-5F53-4208-8B69-11FBE27D5F04}" srcOrd="0" destOrd="0" presId="urn:microsoft.com/office/officeart/2005/8/layout/radial5"/>
    <dgm:cxn modelId="{DF10239B-8563-4632-9971-145ABE6879C4}" type="presOf" srcId="{45B1162C-A360-4B4D-BF21-4AC55BBBEB3D}" destId="{FA6CC9FD-EE20-4D6C-8919-6A0F5AF3E6D8}" srcOrd="1" destOrd="0" presId="urn:microsoft.com/office/officeart/2005/8/layout/radial5"/>
    <dgm:cxn modelId="{A682E8A0-06DB-44B9-935E-880D4CB672AD}" type="presOf" srcId="{0ADD2AF4-C05E-4F41-A3CE-5B70D93308C7}" destId="{5606C730-2C36-4AF4-B1B0-BBD96D354C13}" srcOrd="1" destOrd="0" presId="urn:microsoft.com/office/officeart/2005/8/layout/radial5"/>
    <dgm:cxn modelId="{EF16F1A0-532F-4CB7-AF82-3D312B4B0667}" type="presOf" srcId="{4CECC4A3-22AF-49EE-A779-0C7B75835290}" destId="{F878A75E-59F1-4B82-A33E-3000F9682B6F}" srcOrd="1" destOrd="0" presId="urn:microsoft.com/office/officeart/2005/8/layout/radial5"/>
    <dgm:cxn modelId="{07B184A6-05EB-44CE-A157-F6F1E62883A8}" type="presOf" srcId="{0AF894E5-353E-45FB-AAB3-5410B6F36956}" destId="{1AB86689-7347-4C5E-92D9-1C502AA5BF26}" srcOrd="0" destOrd="0" presId="urn:microsoft.com/office/officeart/2005/8/layout/radial5"/>
    <dgm:cxn modelId="{196298AA-5253-4FF4-A87E-1BE8ACB2C123}" type="presOf" srcId="{E20CB49D-FC66-40F6-BB27-37F293A31502}" destId="{62AC447D-06E7-4E18-8785-E96F23D2BFA2}" srcOrd="0" destOrd="0" presId="urn:microsoft.com/office/officeart/2005/8/layout/radial5"/>
    <dgm:cxn modelId="{94B000C0-CEC4-499A-9F12-D7AAB91DE302}" srcId="{D4BFD314-0D55-4FEB-9831-6976BAE1A11C}" destId="{DDE91071-A76F-47E3-BFFD-E5CCAEC17EB2}" srcOrd="6" destOrd="0" parTransId="{141559A4-7E9F-4E31-AEB8-2AD6B337E48B}" sibTransId="{A856BC54-0E60-4ED3-9288-089002CE938F}"/>
    <dgm:cxn modelId="{D17D8BC1-147B-44CA-9521-0021868221D8}" type="presOf" srcId="{DC9FC6E6-3533-4FDF-A338-6FEF98553D34}" destId="{480627F0-65F1-46B3-B300-E3C7DB05A0D9}" srcOrd="0" destOrd="0" presId="urn:microsoft.com/office/officeart/2005/8/layout/radial5"/>
    <dgm:cxn modelId="{50C2F7C4-D2F9-41FE-A41C-34E0EC11423F}" srcId="{D4BFD314-0D55-4FEB-9831-6976BAE1A11C}" destId="{CE25B6F2-404E-4571-A204-D549F546D98D}" srcOrd="11" destOrd="0" parTransId="{CCD2DF77-6E16-4F14-893B-C8C40812CC85}" sibTransId="{77D4AD95-74D3-4BF6-B9E2-F7524816C0FE}"/>
    <dgm:cxn modelId="{64DF5FC6-9ABB-4CDC-88A9-C41E094E5DD9}" type="presOf" srcId="{4B503322-E747-4E59-88FE-ADF367A86761}" destId="{9F26DFF3-A6D4-49BB-84AE-97566D15B5E6}" srcOrd="1" destOrd="0" presId="urn:microsoft.com/office/officeart/2005/8/layout/radial5"/>
    <dgm:cxn modelId="{090CEEC8-16D6-4B01-905A-022050A16A0D}" srcId="{D4BFD314-0D55-4FEB-9831-6976BAE1A11C}" destId="{FE5CAF28-DAE2-41F1-9E60-4F88FE57FED2}" srcOrd="4" destOrd="0" parTransId="{F306C1A0-5871-4DAB-8D03-3CF7D9EC8766}" sibTransId="{790FA66D-6BEF-44B5-BC53-6E5C7B53639B}"/>
    <dgm:cxn modelId="{359640D1-D9A5-42A8-A04F-2D1EACF77E6E}" srcId="{D4BFD314-0D55-4FEB-9831-6976BAE1A11C}" destId="{FDA6A49B-AC06-46A5-9423-BEFF1ABED987}" srcOrd="7" destOrd="0" parTransId="{45B1162C-A360-4B4D-BF21-4AC55BBBEB3D}" sibTransId="{8622CFB0-95C4-4B10-A59F-9BF65B77BE4E}"/>
    <dgm:cxn modelId="{376B11D8-A09E-4E8D-9A6D-7FA9EA42A012}" type="presOf" srcId="{FE5CAF28-DAE2-41F1-9E60-4F88FE57FED2}" destId="{FC9F8B68-75F5-45C0-BF9B-5884D925EFC6}" srcOrd="0" destOrd="0" presId="urn:microsoft.com/office/officeart/2005/8/layout/radial5"/>
    <dgm:cxn modelId="{DD6142D9-02DE-4A52-B6F5-62BE72E92654}" type="presOf" srcId="{394B0790-91BB-43EC-91C8-36CE68929042}" destId="{162A48BC-9ADB-4DEE-9066-4CBA145A4EA0}" srcOrd="0" destOrd="0" presId="urn:microsoft.com/office/officeart/2005/8/layout/radial5"/>
    <dgm:cxn modelId="{C5D2E8DA-C61F-4B5E-8D08-74E32D71C8D1}" type="presOf" srcId="{DDE91071-A76F-47E3-BFFD-E5CCAEC17EB2}" destId="{E29B4249-F0A0-438D-A673-DC2ECD5501A0}" srcOrd="0" destOrd="0" presId="urn:microsoft.com/office/officeart/2005/8/layout/radial5"/>
    <dgm:cxn modelId="{6F8777DE-F32E-4B61-B89A-460B8E90C6E5}" srcId="{D4BFD314-0D55-4FEB-9831-6976BAE1A11C}" destId="{2C560461-3076-4262-AE2F-4CF30F9E2CEA}" srcOrd="1" destOrd="0" parTransId="{5DADCBD6-C1A8-4194-B69E-7690B78050B8}" sibTransId="{B2291AF2-5801-47B7-8E73-809A6F9B058D}"/>
    <dgm:cxn modelId="{F71440E3-C30B-495E-A7E1-F61145C11EA1}" type="presOf" srcId="{F306C1A0-5871-4DAB-8D03-3CF7D9EC8766}" destId="{EF3BD076-F45D-4FA7-8431-7F6050611A3E}" srcOrd="0" destOrd="0" presId="urn:microsoft.com/office/officeart/2005/8/layout/radial5"/>
    <dgm:cxn modelId="{BD0680EC-843A-4569-9832-8F657AF94024}" type="presOf" srcId="{141559A4-7E9F-4E31-AEB8-2AD6B337E48B}" destId="{9523934D-2499-4EB0-AA2B-B2B8EDB0564D}" srcOrd="0" destOrd="0" presId="urn:microsoft.com/office/officeart/2005/8/layout/radial5"/>
    <dgm:cxn modelId="{2975E8ED-92FE-4E75-8113-35A49A42C61A}" type="presOf" srcId="{0ADD2AF4-C05E-4F41-A3CE-5B70D93308C7}" destId="{D6CE9C50-1C2E-4E88-92E0-D946D9E61470}" srcOrd="0" destOrd="0" presId="urn:microsoft.com/office/officeart/2005/8/layout/radial5"/>
    <dgm:cxn modelId="{EC1FC7EE-3DF7-489D-81B4-90E54DBF7253}" type="presOf" srcId="{45B1162C-A360-4B4D-BF21-4AC55BBBEB3D}" destId="{3AABBFFF-DCFE-45FE-9E88-E6B3C76AA969}" srcOrd="0" destOrd="0" presId="urn:microsoft.com/office/officeart/2005/8/layout/radial5"/>
    <dgm:cxn modelId="{01BF9EFC-F918-45FE-902D-05678F47CC1A}" type="presOf" srcId="{2C560461-3076-4262-AE2F-4CF30F9E2CEA}" destId="{99EF1EA4-1FE1-4070-B74F-069EDCF462B9}" srcOrd="0" destOrd="0" presId="urn:microsoft.com/office/officeart/2005/8/layout/radial5"/>
    <dgm:cxn modelId="{8C8CE8FE-6549-43A1-A0FF-82AEA8C85B85}" type="presOf" srcId="{4CECC4A3-22AF-49EE-A779-0C7B75835290}" destId="{4A488554-08E3-4639-AE89-D47BCEF1BE8C}" srcOrd="0" destOrd="0" presId="urn:microsoft.com/office/officeart/2005/8/layout/radial5"/>
    <dgm:cxn modelId="{3CCE5599-9F42-436A-855A-34FF38D917E1}" type="presParOf" srcId="{677154CE-7492-407E-BA3B-6D21CDAE34D3}" destId="{0F399D01-E511-4B2B-AB02-22A388A4F985}" srcOrd="0" destOrd="0" presId="urn:microsoft.com/office/officeart/2005/8/layout/radial5"/>
    <dgm:cxn modelId="{C48CC770-E4D1-42B5-8D93-CD5BCA3E7664}" type="presParOf" srcId="{677154CE-7492-407E-BA3B-6D21CDAE34D3}" destId="{30137E79-3D60-4F0E-8FB1-34E7CAEB901F}" srcOrd="1" destOrd="0" presId="urn:microsoft.com/office/officeart/2005/8/layout/radial5"/>
    <dgm:cxn modelId="{929F3E17-757A-4D81-8B78-27D11ADEB1CD}" type="presParOf" srcId="{30137E79-3D60-4F0E-8FB1-34E7CAEB901F}" destId="{C6D75C69-0D2E-4BD0-9F2D-092AF9DFB98E}" srcOrd="0" destOrd="0" presId="urn:microsoft.com/office/officeart/2005/8/layout/radial5"/>
    <dgm:cxn modelId="{46274920-1A94-4C5C-B1D6-207E73B238E2}" type="presParOf" srcId="{677154CE-7492-407E-BA3B-6D21CDAE34D3}" destId="{480627F0-65F1-46B3-B300-E3C7DB05A0D9}" srcOrd="2" destOrd="0" presId="urn:microsoft.com/office/officeart/2005/8/layout/radial5"/>
    <dgm:cxn modelId="{11F81CB6-473B-4F12-BCEB-8AB341822918}" type="presParOf" srcId="{677154CE-7492-407E-BA3B-6D21CDAE34D3}" destId="{8CCDD076-B235-415F-A9A5-B23E0B08A7DD}" srcOrd="3" destOrd="0" presId="urn:microsoft.com/office/officeart/2005/8/layout/radial5"/>
    <dgm:cxn modelId="{D30013D2-C879-4AD7-95E8-74FD6C5E4983}" type="presParOf" srcId="{8CCDD076-B235-415F-A9A5-B23E0B08A7DD}" destId="{E2604ECC-EB52-4F3E-A70F-98847C38A8A4}" srcOrd="0" destOrd="0" presId="urn:microsoft.com/office/officeart/2005/8/layout/radial5"/>
    <dgm:cxn modelId="{4B1545F3-E418-46A8-AEBD-BC563A0A5911}" type="presParOf" srcId="{677154CE-7492-407E-BA3B-6D21CDAE34D3}" destId="{99EF1EA4-1FE1-4070-B74F-069EDCF462B9}" srcOrd="4" destOrd="0" presId="urn:microsoft.com/office/officeart/2005/8/layout/radial5"/>
    <dgm:cxn modelId="{75DDFB28-26FB-4973-BAEC-3900AD5CAD3B}" type="presParOf" srcId="{677154CE-7492-407E-BA3B-6D21CDAE34D3}" destId="{D6CE9C50-1C2E-4E88-92E0-D946D9E61470}" srcOrd="5" destOrd="0" presId="urn:microsoft.com/office/officeart/2005/8/layout/radial5"/>
    <dgm:cxn modelId="{6C9B1F54-C876-405B-B00F-8E2F77CFC812}" type="presParOf" srcId="{D6CE9C50-1C2E-4E88-92E0-D946D9E61470}" destId="{5606C730-2C36-4AF4-B1B0-BBD96D354C13}" srcOrd="0" destOrd="0" presId="urn:microsoft.com/office/officeart/2005/8/layout/radial5"/>
    <dgm:cxn modelId="{3E5983BA-2C3D-4AF5-B37C-C677FB71086E}" type="presParOf" srcId="{677154CE-7492-407E-BA3B-6D21CDAE34D3}" destId="{DAE433BC-5F53-4208-8B69-11FBE27D5F04}" srcOrd="6" destOrd="0" presId="urn:microsoft.com/office/officeart/2005/8/layout/radial5"/>
    <dgm:cxn modelId="{FFF4CDFB-45BC-472D-A2B6-6F0D8DAD6BF6}" type="presParOf" srcId="{677154CE-7492-407E-BA3B-6D21CDAE34D3}" destId="{E4E0C0BA-C026-4A18-8D95-4E49CF08459D}" srcOrd="7" destOrd="0" presId="urn:microsoft.com/office/officeart/2005/8/layout/radial5"/>
    <dgm:cxn modelId="{8506C437-B59E-4E54-98F5-D1960BB965F4}" type="presParOf" srcId="{E4E0C0BA-C026-4A18-8D95-4E49CF08459D}" destId="{B15A72A1-E689-4A93-929C-8BE199E4B6A4}" srcOrd="0" destOrd="0" presId="urn:microsoft.com/office/officeart/2005/8/layout/radial5"/>
    <dgm:cxn modelId="{B639D02D-3DCA-49CF-93BB-E3DB11BB71AB}" type="presParOf" srcId="{677154CE-7492-407E-BA3B-6D21CDAE34D3}" destId="{EFC6190C-C6C7-459C-AA07-409E9746FBC8}" srcOrd="8" destOrd="0" presId="urn:microsoft.com/office/officeart/2005/8/layout/radial5"/>
    <dgm:cxn modelId="{345C724B-86DE-41D5-8433-3C5742D5E7C2}" type="presParOf" srcId="{677154CE-7492-407E-BA3B-6D21CDAE34D3}" destId="{EF3BD076-F45D-4FA7-8431-7F6050611A3E}" srcOrd="9" destOrd="0" presId="urn:microsoft.com/office/officeart/2005/8/layout/radial5"/>
    <dgm:cxn modelId="{682AEA02-3EBD-407D-88AB-C104222CF272}" type="presParOf" srcId="{EF3BD076-F45D-4FA7-8431-7F6050611A3E}" destId="{3E11888C-4842-4D67-96E2-036BC1AD3F41}" srcOrd="0" destOrd="0" presId="urn:microsoft.com/office/officeart/2005/8/layout/radial5"/>
    <dgm:cxn modelId="{0A53DF8D-6203-4D39-B22F-1C70C59A2185}" type="presParOf" srcId="{677154CE-7492-407E-BA3B-6D21CDAE34D3}" destId="{FC9F8B68-75F5-45C0-BF9B-5884D925EFC6}" srcOrd="10" destOrd="0" presId="urn:microsoft.com/office/officeart/2005/8/layout/radial5"/>
    <dgm:cxn modelId="{E5666BC1-2526-49FD-9AA5-9D91DB2B7B2A}" type="presParOf" srcId="{677154CE-7492-407E-BA3B-6D21CDAE34D3}" destId="{1AB86689-7347-4C5E-92D9-1C502AA5BF26}" srcOrd="11" destOrd="0" presId="urn:microsoft.com/office/officeart/2005/8/layout/radial5"/>
    <dgm:cxn modelId="{279BA650-E960-42AB-8D78-FFD934DE7FA4}" type="presParOf" srcId="{1AB86689-7347-4C5E-92D9-1C502AA5BF26}" destId="{D6255AE0-EE7E-482B-9FCA-6472C0588D0C}" srcOrd="0" destOrd="0" presId="urn:microsoft.com/office/officeart/2005/8/layout/radial5"/>
    <dgm:cxn modelId="{017CC93A-957A-4D31-863C-2FFFB54A3933}" type="presParOf" srcId="{677154CE-7492-407E-BA3B-6D21CDAE34D3}" destId="{F463FE32-4786-419E-8DB3-80546F3AEE3A}" srcOrd="12" destOrd="0" presId="urn:microsoft.com/office/officeart/2005/8/layout/radial5"/>
    <dgm:cxn modelId="{4D341CB9-E22F-47FA-99E1-EDBFA698E979}" type="presParOf" srcId="{677154CE-7492-407E-BA3B-6D21CDAE34D3}" destId="{9523934D-2499-4EB0-AA2B-B2B8EDB0564D}" srcOrd="13" destOrd="0" presId="urn:microsoft.com/office/officeart/2005/8/layout/radial5"/>
    <dgm:cxn modelId="{683F82A3-6AD6-45BD-89B7-98109D21A395}" type="presParOf" srcId="{9523934D-2499-4EB0-AA2B-B2B8EDB0564D}" destId="{AA88C750-BC85-4BE9-980B-157AC3D5A851}" srcOrd="0" destOrd="0" presId="urn:microsoft.com/office/officeart/2005/8/layout/radial5"/>
    <dgm:cxn modelId="{412F48A6-538D-4311-B021-66567F6AC255}" type="presParOf" srcId="{677154CE-7492-407E-BA3B-6D21CDAE34D3}" destId="{E29B4249-F0A0-438D-A673-DC2ECD5501A0}" srcOrd="14" destOrd="0" presId="urn:microsoft.com/office/officeart/2005/8/layout/radial5"/>
    <dgm:cxn modelId="{0701308C-DBF6-484E-A545-25F7B6C3DC93}" type="presParOf" srcId="{677154CE-7492-407E-BA3B-6D21CDAE34D3}" destId="{3AABBFFF-DCFE-45FE-9E88-E6B3C76AA969}" srcOrd="15" destOrd="0" presId="urn:microsoft.com/office/officeart/2005/8/layout/radial5"/>
    <dgm:cxn modelId="{48F504E8-99D5-4EBD-BFF0-FB99DD45778A}" type="presParOf" srcId="{3AABBFFF-DCFE-45FE-9E88-E6B3C76AA969}" destId="{FA6CC9FD-EE20-4D6C-8919-6A0F5AF3E6D8}" srcOrd="0" destOrd="0" presId="urn:microsoft.com/office/officeart/2005/8/layout/radial5"/>
    <dgm:cxn modelId="{48BF6915-C98E-4BB8-A2ED-AEE9A89B883B}" type="presParOf" srcId="{677154CE-7492-407E-BA3B-6D21CDAE34D3}" destId="{E3FC4E3A-AB51-412C-B714-7EAED934770B}" srcOrd="16" destOrd="0" presId="urn:microsoft.com/office/officeart/2005/8/layout/radial5"/>
    <dgm:cxn modelId="{C3446523-529B-44BC-986F-DF3189F612B8}" type="presParOf" srcId="{677154CE-7492-407E-BA3B-6D21CDAE34D3}" destId="{4A488554-08E3-4639-AE89-D47BCEF1BE8C}" srcOrd="17" destOrd="0" presId="urn:microsoft.com/office/officeart/2005/8/layout/radial5"/>
    <dgm:cxn modelId="{50841B0F-8921-48CE-B809-A01E2068545B}" type="presParOf" srcId="{4A488554-08E3-4639-AE89-D47BCEF1BE8C}" destId="{F878A75E-59F1-4B82-A33E-3000F9682B6F}" srcOrd="0" destOrd="0" presId="urn:microsoft.com/office/officeart/2005/8/layout/radial5"/>
    <dgm:cxn modelId="{FB0B93D0-22E8-4D15-8D8A-93D68B8F38C1}" type="presParOf" srcId="{677154CE-7492-407E-BA3B-6D21CDAE34D3}" destId="{3DF20F2D-6011-4133-91F2-DAA8BEBE854B}" srcOrd="18" destOrd="0" presId="urn:microsoft.com/office/officeart/2005/8/layout/radial5"/>
    <dgm:cxn modelId="{8E31EDA6-6EFE-475D-A419-8D5AEA48952B}" type="presParOf" srcId="{677154CE-7492-407E-BA3B-6D21CDAE34D3}" destId="{C4BEC66B-5B8A-4358-B01F-95BF38F9439A}" srcOrd="19" destOrd="0" presId="urn:microsoft.com/office/officeart/2005/8/layout/radial5"/>
    <dgm:cxn modelId="{2B2570D3-54C3-4115-8769-1AE813E51317}" type="presParOf" srcId="{C4BEC66B-5B8A-4358-B01F-95BF38F9439A}" destId="{9F26DFF3-A6D4-49BB-84AE-97566D15B5E6}" srcOrd="0" destOrd="0" presId="urn:microsoft.com/office/officeart/2005/8/layout/radial5"/>
    <dgm:cxn modelId="{76302E90-5EC7-4CEB-813B-FF2C964C2BC4}" type="presParOf" srcId="{677154CE-7492-407E-BA3B-6D21CDAE34D3}" destId="{BDA29E02-061E-4020-B6D5-D84C7A34F296}" srcOrd="20" destOrd="0" presId="urn:microsoft.com/office/officeart/2005/8/layout/radial5"/>
    <dgm:cxn modelId="{44DD7E5C-1A81-4695-8EBE-1E19861CE99A}" type="presParOf" srcId="{677154CE-7492-407E-BA3B-6D21CDAE34D3}" destId="{62AC447D-06E7-4E18-8785-E96F23D2BFA2}" srcOrd="21" destOrd="0" presId="urn:microsoft.com/office/officeart/2005/8/layout/radial5"/>
    <dgm:cxn modelId="{A4D6A3B5-2F5A-4CDE-98D5-9561C7F2637F}" type="presParOf" srcId="{62AC447D-06E7-4E18-8785-E96F23D2BFA2}" destId="{49456EB0-484E-401C-BFA8-8D1DA59CDED9}" srcOrd="0" destOrd="0" presId="urn:microsoft.com/office/officeart/2005/8/layout/radial5"/>
    <dgm:cxn modelId="{D2C81F44-2415-4940-90A7-653FAE15CF13}" type="presParOf" srcId="{677154CE-7492-407E-BA3B-6D21CDAE34D3}" destId="{162A48BC-9ADB-4DEE-9066-4CBA145A4EA0}" srcOrd="22" destOrd="0" presId="urn:microsoft.com/office/officeart/2005/8/layout/radial5"/>
    <dgm:cxn modelId="{EA9F6C46-F17E-45BD-A932-1145244043D7}" type="presParOf" srcId="{677154CE-7492-407E-BA3B-6D21CDAE34D3}" destId="{A09121BD-73E6-4545-95E4-85C18DAC5699}" srcOrd="23" destOrd="0" presId="urn:microsoft.com/office/officeart/2005/8/layout/radial5"/>
    <dgm:cxn modelId="{2DB05C2F-560D-4830-A9E1-DD7C92A82C59}" type="presParOf" srcId="{A09121BD-73E6-4545-95E4-85C18DAC5699}" destId="{1F61B5D5-E661-434B-AA6C-6CCEB41329B6}" srcOrd="0" destOrd="0" presId="urn:microsoft.com/office/officeart/2005/8/layout/radial5"/>
    <dgm:cxn modelId="{569C9D03-DFB0-40A3-A3D5-882100371BBC}" type="presParOf" srcId="{677154CE-7492-407E-BA3B-6D21CDAE34D3}" destId="{44E4A26E-CF36-4DE7-A51E-EE9C2A6431A7}" srcOrd="24"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9B5F9E-213F-4FBE-8767-EDD2B7BF850C}" type="doc">
      <dgm:prSet loTypeId="urn:microsoft.com/office/officeart/2005/8/layout/hList7" loCatId="relationship" qsTypeId="urn:microsoft.com/office/officeart/2005/8/quickstyle/simple4" qsCatId="simple" csTypeId="urn:microsoft.com/office/officeart/2005/8/colors/colorful1" csCatId="colorful" phldr="1"/>
      <dgm:spPr/>
      <dgm:t>
        <a:bodyPr/>
        <a:lstStyle/>
        <a:p>
          <a:endParaRPr lang="en-CA"/>
        </a:p>
      </dgm:t>
    </dgm:pt>
    <dgm:pt modelId="{D9655984-DD9A-405A-8226-39FDC017D793}">
      <dgm:prSet phldrT="[Text]"/>
      <dgm:spPr/>
      <dgm:t>
        <a:bodyPr/>
        <a:lstStyle/>
        <a:p>
          <a:r>
            <a:rPr lang="en-CA" dirty="0"/>
            <a:t>SES</a:t>
          </a:r>
        </a:p>
      </dgm:t>
    </dgm:pt>
    <dgm:pt modelId="{B32E2296-4B9B-45B6-B620-2F2DCC321F22}" type="parTrans" cxnId="{BD43D35B-B2F1-48BB-AE39-F978912C9D3F}">
      <dgm:prSet/>
      <dgm:spPr/>
      <dgm:t>
        <a:bodyPr/>
        <a:lstStyle/>
        <a:p>
          <a:endParaRPr lang="en-CA"/>
        </a:p>
      </dgm:t>
    </dgm:pt>
    <dgm:pt modelId="{10F4E8E2-B569-4731-B799-43E7508EFE32}" type="sibTrans" cxnId="{BD43D35B-B2F1-48BB-AE39-F978912C9D3F}">
      <dgm:prSet/>
      <dgm:spPr/>
      <dgm:t>
        <a:bodyPr/>
        <a:lstStyle/>
        <a:p>
          <a:endParaRPr lang="en-CA"/>
        </a:p>
      </dgm:t>
    </dgm:pt>
    <dgm:pt modelId="{60D202E9-46F0-4044-8FCC-6F3D8D4393BB}">
      <dgm:prSet phldrT="[Text]"/>
      <dgm:spPr/>
      <dgm:t>
        <a:bodyPr/>
        <a:lstStyle/>
        <a:p>
          <a:r>
            <a:rPr lang="en-CA" dirty="0"/>
            <a:t>Food premises</a:t>
          </a:r>
        </a:p>
      </dgm:t>
    </dgm:pt>
    <dgm:pt modelId="{029D2C50-B9F4-4A71-96D0-5BE15403CE8E}" type="parTrans" cxnId="{2E5FAED0-90E7-4E68-BCED-6724EBAFBC04}">
      <dgm:prSet/>
      <dgm:spPr/>
      <dgm:t>
        <a:bodyPr/>
        <a:lstStyle/>
        <a:p>
          <a:endParaRPr lang="en-CA"/>
        </a:p>
      </dgm:t>
    </dgm:pt>
    <dgm:pt modelId="{25C6E2EF-479F-4182-9AF0-F2ED696D9811}" type="sibTrans" cxnId="{2E5FAED0-90E7-4E68-BCED-6724EBAFBC04}">
      <dgm:prSet/>
      <dgm:spPr/>
      <dgm:t>
        <a:bodyPr/>
        <a:lstStyle/>
        <a:p>
          <a:endParaRPr lang="en-CA"/>
        </a:p>
      </dgm:t>
    </dgm:pt>
    <dgm:pt modelId="{CD69D487-3775-4F6E-89BB-9E82769386E7}">
      <dgm:prSet phldrT="[Text]"/>
      <dgm:spPr/>
      <dgm:t>
        <a:bodyPr/>
        <a:lstStyle/>
        <a:p>
          <a:r>
            <a:rPr lang="en-CA" dirty="0"/>
            <a:t>SDWS</a:t>
          </a:r>
        </a:p>
      </dgm:t>
    </dgm:pt>
    <dgm:pt modelId="{7E7CB52F-74C6-4906-B2A5-A23E91532E79}" type="parTrans" cxnId="{930056A2-52AC-4467-9A48-57587CEEFD28}">
      <dgm:prSet/>
      <dgm:spPr/>
      <dgm:t>
        <a:bodyPr/>
        <a:lstStyle/>
        <a:p>
          <a:endParaRPr lang="en-CA"/>
        </a:p>
      </dgm:t>
    </dgm:pt>
    <dgm:pt modelId="{446B8BB9-7CC0-4359-A04A-5C138125EB83}" type="sibTrans" cxnId="{930056A2-52AC-4467-9A48-57587CEEFD28}">
      <dgm:prSet/>
      <dgm:spPr/>
      <dgm:t>
        <a:bodyPr/>
        <a:lstStyle/>
        <a:p>
          <a:endParaRPr lang="en-CA"/>
        </a:p>
      </dgm:t>
    </dgm:pt>
    <dgm:pt modelId="{2A6C6D58-0473-473C-9503-94CD6A1C64A5}">
      <dgm:prSet phldrT="[Text]"/>
      <dgm:spPr/>
      <dgm:t>
        <a:bodyPr/>
        <a:lstStyle/>
        <a:p>
          <a:r>
            <a:rPr lang="en-CA" dirty="0"/>
            <a:t>Culture &amp; Language</a:t>
          </a:r>
        </a:p>
      </dgm:t>
    </dgm:pt>
    <dgm:pt modelId="{6DEDC8FB-DECE-4814-82AD-33DEA1955589}" type="parTrans" cxnId="{5DF58DB9-9590-4636-AB6E-A9296F0328EE}">
      <dgm:prSet/>
      <dgm:spPr/>
      <dgm:t>
        <a:bodyPr/>
        <a:lstStyle/>
        <a:p>
          <a:endParaRPr lang="en-CA"/>
        </a:p>
      </dgm:t>
    </dgm:pt>
    <dgm:pt modelId="{10CEEC1E-97F7-4B5D-AE95-88B21AD9102F}" type="sibTrans" cxnId="{5DF58DB9-9590-4636-AB6E-A9296F0328EE}">
      <dgm:prSet/>
      <dgm:spPr/>
      <dgm:t>
        <a:bodyPr/>
        <a:lstStyle/>
        <a:p>
          <a:endParaRPr lang="en-CA"/>
        </a:p>
      </dgm:t>
    </dgm:pt>
    <dgm:pt modelId="{635F66C1-F77F-497D-B7CF-D37F18C72AB2}">
      <dgm:prSet phldrT="[Text]"/>
      <dgm:spPr/>
      <dgm:t>
        <a:bodyPr/>
        <a:lstStyle/>
        <a:p>
          <a:r>
            <a:rPr lang="en-CA" dirty="0"/>
            <a:t>Food premises</a:t>
          </a:r>
        </a:p>
      </dgm:t>
    </dgm:pt>
    <dgm:pt modelId="{9657FDD7-1DFA-483E-9A12-F3491EF71B37}" type="parTrans" cxnId="{F3BED314-8495-4EA6-84E1-1C73B2661A5A}">
      <dgm:prSet/>
      <dgm:spPr/>
      <dgm:t>
        <a:bodyPr/>
        <a:lstStyle/>
        <a:p>
          <a:endParaRPr lang="en-CA"/>
        </a:p>
      </dgm:t>
    </dgm:pt>
    <dgm:pt modelId="{21AD7B51-D503-4B0C-92CB-B3C31A6E0A64}" type="sibTrans" cxnId="{F3BED314-8495-4EA6-84E1-1C73B2661A5A}">
      <dgm:prSet/>
      <dgm:spPr/>
      <dgm:t>
        <a:bodyPr/>
        <a:lstStyle/>
        <a:p>
          <a:endParaRPr lang="en-CA"/>
        </a:p>
      </dgm:t>
    </dgm:pt>
    <dgm:pt modelId="{E8889B54-F86E-4A7B-9492-33556112F9BC}">
      <dgm:prSet phldrT="[Text]"/>
      <dgm:spPr/>
      <dgm:t>
        <a:bodyPr/>
        <a:lstStyle/>
        <a:p>
          <a:r>
            <a:rPr lang="en-CA" dirty="0"/>
            <a:t>PSEs</a:t>
          </a:r>
        </a:p>
      </dgm:t>
    </dgm:pt>
    <dgm:pt modelId="{328FE3C0-668D-4D2E-BBC3-ECCBBC2E0989}" type="parTrans" cxnId="{DD4B6D7A-E9E6-4812-80E2-F32AAB48AA03}">
      <dgm:prSet/>
      <dgm:spPr/>
      <dgm:t>
        <a:bodyPr/>
        <a:lstStyle/>
        <a:p>
          <a:endParaRPr lang="en-CA"/>
        </a:p>
      </dgm:t>
    </dgm:pt>
    <dgm:pt modelId="{DF6CAA5F-F33A-4475-8E4E-9A8C1B948F3D}" type="sibTrans" cxnId="{DD4B6D7A-E9E6-4812-80E2-F32AAB48AA03}">
      <dgm:prSet/>
      <dgm:spPr/>
      <dgm:t>
        <a:bodyPr/>
        <a:lstStyle/>
        <a:p>
          <a:endParaRPr lang="en-CA"/>
        </a:p>
      </dgm:t>
    </dgm:pt>
    <dgm:pt modelId="{08648EE5-1541-4C22-ADF3-70CA8255B56B}">
      <dgm:prSet phldrT="[Text]"/>
      <dgm:spPr/>
      <dgm:t>
        <a:bodyPr/>
        <a:lstStyle/>
        <a:p>
          <a:r>
            <a:rPr lang="en-CA" dirty="0"/>
            <a:t>Literacy &amp; Education</a:t>
          </a:r>
        </a:p>
      </dgm:t>
    </dgm:pt>
    <dgm:pt modelId="{E9CEDF71-E852-40DC-B440-637E559CCA6B}" type="parTrans" cxnId="{E9C152B6-AB22-499A-9F87-FEAF3940B853}">
      <dgm:prSet/>
      <dgm:spPr/>
      <dgm:t>
        <a:bodyPr/>
        <a:lstStyle/>
        <a:p>
          <a:endParaRPr lang="en-CA"/>
        </a:p>
      </dgm:t>
    </dgm:pt>
    <dgm:pt modelId="{080369D9-AB0D-4695-ACB7-5B67666CD53A}" type="sibTrans" cxnId="{E9C152B6-AB22-499A-9F87-FEAF3940B853}">
      <dgm:prSet/>
      <dgm:spPr/>
      <dgm:t>
        <a:bodyPr/>
        <a:lstStyle/>
        <a:p>
          <a:endParaRPr lang="en-CA"/>
        </a:p>
      </dgm:t>
    </dgm:pt>
    <dgm:pt modelId="{230DA8D1-C028-42D3-A829-CD2FE5326994}">
      <dgm:prSet phldrT="[Text]"/>
      <dgm:spPr/>
      <dgm:t>
        <a:bodyPr/>
        <a:lstStyle/>
        <a:p>
          <a:r>
            <a:rPr lang="en-CA" dirty="0"/>
            <a:t>SDWS</a:t>
          </a:r>
        </a:p>
      </dgm:t>
    </dgm:pt>
    <dgm:pt modelId="{5BEA8469-4385-4E90-B7E3-3F2196FBDA93}" type="parTrans" cxnId="{3BB5A49E-339F-4BA6-874A-51CE83E85285}">
      <dgm:prSet/>
      <dgm:spPr/>
      <dgm:t>
        <a:bodyPr/>
        <a:lstStyle/>
        <a:p>
          <a:endParaRPr lang="en-CA"/>
        </a:p>
      </dgm:t>
    </dgm:pt>
    <dgm:pt modelId="{1F512C42-7C0F-4483-8771-6442ECF68B42}" type="sibTrans" cxnId="{3BB5A49E-339F-4BA6-874A-51CE83E85285}">
      <dgm:prSet/>
      <dgm:spPr/>
      <dgm:t>
        <a:bodyPr/>
        <a:lstStyle/>
        <a:p>
          <a:endParaRPr lang="en-CA"/>
        </a:p>
      </dgm:t>
    </dgm:pt>
    <dgm:pt modelId="{02CD58D0-11DF-44CC-B6F6-DF376AD8837E}">
      <dgm:prSet phldrT="[Text]"/>
      <dgm:spPr/>
      <dgm:t>
        <a:bodyPr/>
        <a:lstStyle/>
        <a:p>
          <a:r>
            <a:rPr lang="en-CA" dirty="0"/>
            <a:t>Food premises</a:t>
          </a:r>
        </a:p>
      </dgm:t>
    </dgm:pt>
    <dgm:pt modelId="{335B980B-CED4-4CFB-9681-F5B1F3D4C81F}" type="parTrans" cxnId="{9D4282C0-8642-44C0-A249-08BF8A4D1EE2}">
      <dgm:prSet/>
      <dgm:spPr/>
      <dgm:t>
        <a:bodyPr/>
        <a:lstStyle/>
        <a:p>
          <a:endParaRPr lang="en-CA"/>
        </a:p>
      </dgm:t>
    </dgm:pt>
    <dgm:pt modelId="{947D0D0D-0F18-4E71-A3A9-FFDC547561AC}" type="sibTrans" cxnId="{9D4282C0-8642-44C0-A249-08BF8A4D1EE2}">
      <dgm:prSet/>
      <dgm:spPr/>
      <dgm:t>
        <a:bodyPr/>
        <a:lstStyle/>
        <a:p>
          <a:endParaRPr lang="en-CA"/>
        </a:p>
      </dgm:t>
    </dgm:pt>
    <dgm:pt modelId="{B85817BC-C1B1-4342-B6B3-D0BC4AD6F614}">
      <dgm:prSet phldrT="[Text]"/>
      <dgm:spPr/>
      <dgm:t>
        <a:bodyPr/>
        <a:lstStyle/>
        <a:p>
          <a:r>
            <a:rPr lang="en-CA" dirty="0"/>
            <a:t>PSEs</a:t>
          </a:r>
        </a:p>
      </dgm:t>
    </dgm:pt>
    <dgm:pt modelId="{45AFB563-6E73-47C9-BEB2-86AC78B8CA79}" type="parTrans" cxnId="{56139A85-7CB6-4C35-8C1C-24027DFBDB77}">
      <dgm:prSet/>
      <dgm:spPr/>
      <dgm:t>
        <a:bodyPr/>
        <a:lstStyle/>
        <a:p>
          <a:endParaRPr lang="en-CA"/>
        </a:p>
      </dgm:t>
    </dgm:pt>
    <dgm:pt modelId="{9001C60C-289D-4EA7-82EA-67D3B68B0800}" type="sibTrans" cxnId="{56139A85-7CB6-4C35-8C1C-24027DFBDB77}">
      <dgm:prSet/>
      <dgm:spPr/>
      <dgm:t>
        <a:bodyPr/>
        <a:lstStyle/>
        <a:p>
          <a:endParaRPr lang="en-CA"/>
        </a:p>
      </dgm:t>
    </dgm:pt>
    <dgm:pt modelId="{0E3B5623-1116-42AA-AED1-B42AE586D6CC}">
      <dgm:prSet phldrT="[Text]"/>
      <dgm:spPr/>
      <dgm:t>
        <a:bodyPr/>
        <a:lstStyle/>
        <a:p>
          <a:r>
            <a:rPr lang="en-CA" dirty="0"/>
            <a:t>Psycho-social</a:t>
          </a:r>
        </a:p>
      </dgm:t>
    </dgm:pt>
    <dgm:pt modelId="{E9574488-035E-4FDD-AD05-032A368A53FD}" type="parTrans" cxnId="{257956B3-AE53-411D-90AE-0820EE2037A4}">
      <dgm:prSet/>
      <dgm:spPr/>
      <dgm:t>
        <a:bodyPr/>
        <a:lstStyle/>
        <a:p>
          <a:endParaRPr lang="en-CA"/>
        </a:p>
      </dgm:t>
    </dgm:pt>
    <dgm:pt modelId="{DB519CD0-7854-41DD-833D-FA77533F07F7}" type="sibTrans" cxnId="{257956B3-AE53-411D-90AE-0820EE2037A4}">
      <dgm:prSet/>
      <dgm:spPr/>
      <dgm:t>
        <a:bodyPr/>
        <a:lstStyle/>
        <a:p>
          <a:endParaRPr lang="en-CA"/>
        </a:p>
      </dgm:t>
    </dgm:pt>
    <dgm:pt modelId="{C13159B1-808D-444F-8B38-F09D0ECC38FA}">
      <dgm:prSet phldrT="[Text]"/>
      <dgm:spPr/>
      <dgm:t>
        <a:bodyPr/>
        <a:lstStyle/>
        <a:p>
          <a:r>
            <a:rPr lang="en-CA" dirty="0"/>
            <a:t>Geography</a:t>
          </a:r>
        </a:p>
      </dgm:t>
    </dgm:pt>
    <dgm:pt modelId="{52DBD012-29CA-4BB9-9D87-81C47E810D2F}" type="parTrans" cxnId="{756F4B64-3343-49A2-8084-02D4611A409A}">
      <dgm:prSet/>
      <dgm:spPr/>
      <dgm:t>
        <a:bodyPr/>
        <a:lstStyle/>
        <a:p>
          <a:endParaRPr lang="en-CA"/>
        </a:p>
      </dgm:t>
    </dgm:pt>
    <dgm:pt modelId="{0C777364-11B9-4195-80CE-6CDE7A5C3923}" type="sibTrans" cxnId="{756F4B64-3343-49A2-8084-02D4611A409A}">
      <dgm:prSet/>
      <dgm:spPr/>
      <dgm:t>
        <a:bodyPr/>
        <a:lstStyle/>
        <a:p>
          <a:endParaRPr lang="en-CA"/>
        </a:p>
      </dgm:t>
    </dgm:pt>
    <dgm:pt modelId="{5AB8641E-AFC5-413A-8206-2914EF8C4C2A}">
      <dgm:prSet phldrT="[Text]"/>
      <dgm:spPr/>
      <dgm:t>
        <a:bodyPr/>
        <a:lstStyle/>
        <a:p>
          <a:r>
            <a:rPr lang="en-CA" dirty="0"/>
            <a:t>Housing</a:t>
          </a:r>
        </a:p>
      </dgm:t>
    </dgm:pt>
    <dgm:pt modelId="{7331ADF1-2F88-4792-B779-CAAE555DFC4E}" type="parTrans" cxnId="{9595A0E1-A822-475A-93DD-6EF7AD2B25B0}">
      <dgm:prSet/>
      <dgm:spPr/>
      <dgm:t>
        <a:bodyPr/>
        <a:lstStyle/>
        <a:p>
          <a:endParaRPr lang="en-CA"/>
        </a:p>
      </dgm:t>
    </dgm:pt>
    <dgm:pt modelId="{FD481236-497A-4A32-83C2-ED34C9E3F7E5}" type="sibTrans" cxnId="{9595A0E1-A822-475A-93DD-6EF7AD2B25B0}">
      <dgm:prSet/>
      <dgm:spPr/>
      <dgm:t>
        <a:bodyPr/>
        <a:lstStyle/>
        <a:p>
          <a:endParaRPr lang="en-CA"/>
        </a:p>
      </dgm:t>
    </dgm:pt>
    <dgm:pt modelId="{DD151981-5CBD-42D4-B8AE-514906199DC3}">
      <dgm:prSet phldrT="[Text]"/>
      <dgm:spPr/>
      <dgm:t>
        <a:bodyPr/>
        <a:lstStyle/>
        <a:p>
          <a:r>
            <a:rPr lang="en-CA" dirty="0"/>
            <a:t>Food premises</a:t>
          </a:r>
        </a:p>
      </dgm:t>
    </dgm:pt>
    <dgm:pt modelId="{B6D79B7E-B832-4E7E-AB73-2222AC38730A}" type="parTrans" cxnId="{8C2A564B-E8E5-4E7E-A9C4-70927717F8B4}">
      <dgm:prSet/>
      <dgm:spPr/>
      <dgm:t>
        <a:bodyPr/>
        <a:lstStyle/>
        <a:p>
          <a:endParaRPr lang="en-CA"/>
        </a:p>
      </dgm:t>
    </dgm:pt>
    <dgm:pt modelId="{9E37519B-33F5-48EA-8FA3-8A048CA3E389}" type="sibTrans" cxnId="{8C2A564B-E8E5-4E7E-A9C4-70927717F8B4}">
      <dgm:prSet/>
      <dgm:spPr/>
      <dgm:t>
        <a:bodyPr/>
        <a:lstStyle/>
        <a:p>
          <a:endParaRPr lang="en-CA"/>
        </a:p>
      </dgm:t>
    </dgm:pt>
    <dgm:pt modelId="{BEB5668B-8035-466D-A1D8-BDA3C41E6A4E}">
      <dgm:prSet phldrT="[Text]"/>
      <dgm:spPr/>
      <dgm:t>
        <a:bodyPr/>
        <a:lstStyle/>
        <a:p>
          <a:r>
            <a:rPr lang="en-CA" dirty="0"/>
            <a:t>SDWS</a:t>
          </a:r>
        </a:p>
      </dgm:t>
    </dgm:pt>
    <dgm:pt modelId="{B081D49F-FA47-4B3D-B696-C7EC05AC8E39}" type="parTrans" cxnId="{41F36016-B98F-4F1C-A7DF-36B0F72F1B32}">
      <dgm:prSet/>
      <dgm:spPr/>
      <dgm:t>
        <a:bodyPr/>
        <a:lstStyle/>
        <a:p>
          <a:endParaRPr lang="en-CA"/>
        </a:p>
      </dgm:t>
    </dgm:pt>
    <dgm:pt modelId="{FB7EF58C-3B78-4E45-9F09-A6DE0FB5F769}" type="sibTrans" cxnId="{41F36016-B98F-4F1C-A7DF-36B0F72F1B32}">
      <dgm:prSet/>
      <dgm:spPr/>
      <dgm:t>
        <a:bodyPr/>
        <a:lstStyle/>
        <a:p>
          <a:endParaRPr lang="en-CA"/>
        </a:p>
      </dgm:t>
    </dgm:pt>
    <dgm:pt modelId="{A66B4A04-A110-4408-BC28-082B5F53B053}">
      <dgm:prSet phldrT="[Text]"/>
      <dgm:spPr/>
      <dgm:t>
        <a:bodyPr/>
        <a:lstStyle/>
        <a:p>
          <a:r>
            <a:rPr lang="en-CA" dirty="0"/>
            <a:t>Food premises</a:t>
          </a:r>
        </a:p>
      </dgm:t>
    </dgm:pt>
    <dgm:pt modelId="{125A7F27-09B8-4FF0-995C-3703B8C69A16}" type="parTrans" cxnId="{56C6B3B9-1087-44F3-B5F9-29ED4A0C3C70}">
      <dgm:prSet/>
      <dgm:spPr/>
      <dgm:t>
        <a:bodyPr/>
        <a:lstStyle/>
        <a:p>
          <a:endParaRPr lang="en-CA"/>
        </a:p>
      </dgm:t>
    </dgm:pt>
    <dgm:pt modelId="{2E07D8A9-7FE1-4D66-A0E6-7B06133216E7}" type="sibTrans" cxnId="{56C6B3B9-1087-44F3-B5F9-29ED4A0C3C70}">
      <dgm:prSet/>
      <dgm:spPr/>
      <dgm:t>
        <a:bodyPr/>
        <a:lstStyle/>
        <a:p>
          <a:endParaRPr lang="en-CA"/>
        </a:p>
      </dgm:t>
    </dgm:pt>
    <dgm:pt modelId="{8149DD64-681F-4B4C-B98D-68AB96B7E20B}">
      <dgm:prSet phldrT="[Text]"/>
      <dgm:spPr/>
      <dgm:t>
        <a:bodyPr/>
        <a:lstStyle/>
        <a:p>
          <a:r>
            <a:rPr lang="en-CA" dirty="0"/>
            <a:t>Built environ.</a:t>
          </a:r>
        </a:p>
      </dgm:t>
    </dgm:pt>
    <dgm:pt modelId="{35963ED4-EBAF-4DBF-B30D-AB6D01EB83A4}" type="parTrans" cxnId="{AD580E14-A6A8-4601-8445-7A35D6F63FC0}">
      <dgm:prSet/>
      <dgm:spPr/>
      <dgm:t>
        <a:bodyPr/>
        <a:lstStyle/>
        <a:p>
          <a:endParaRPr lang="en-CA"/>
        </a:p>
      </dgm:t>
    </dgm:pt>
    <dgm:pt modelId="{F094EF5D-1A4B-4D4E-AD64-F376348A499B}" type="sibTrans" cxnId="{AD580E14-A6A8-4601-8445-7A35D6F63FC0}">
      <dgm:prSet/>
      <dgm:spPr/>
      <dgm:t>
        <a:bodyPr/>
        <a:lstStyle/>
        <a:p>
          <a:endParaRPr lang="en-CA"/>
        </a:p>
      </dgm:t>
    </dgm:pt>
    <dgm:pt modelId="{A61993EA-02FD-494C-B22E-A12C8FEA64A8}">
      <dgm:prSet phldrT="[Text]"/>
      <dgm:spPr/>
      <dgm:t>
        <a:bodyPr/>
        <a:lstStyle/>
        <a:p>
          <a:r>
            <a:rPr lang="en-CA" dirty="0"/>
            <a:t>Housing</a:t>
          </a:r>
        </a:p>
      </dgm:t>
    </dgm:pt>
    <dgm:pt modelId="{1B9BF9BF-4F18-4E07-B3CC-DC1DFC7623DF}" type="parTrans" cxnId="{4A9BF427-4B47-42E7-9C74-5DCDF9BB85AB}">
      <dgm:prSet/>
      <dgm:spPr/>
      <dgm:t>
        <a:bodyPr/>
        <a:lstStyle/>
        <a:p>
          <a:endParaRPr lang="en-CA"/>
        </a:p>
      </dgm:t>
    </dgm:pt>
    <dgm:pt modelId="{F8C6D419-531C-4202-8C5B-05B43AC1CD28}" type="sibTrans" cxnId="{4A9BF427-4B47-42E7-9C74-5DCDF9BB85AB}">
      <dgm:prSet/>
      <dgm:spPr/>
      <dgm:t>
        <a:bodyPr/>
        <a:lstStyle/>
        <a:p>
          <a:endParaRPr lang="en-CA"/>
        </a:p>
      </dgm:t>
    </dgm:pt>
    <dgm:pt modelId="{5D61FA18-E98C-4022-BB74-AFBA8B90DF43}">
      <dgm:prSet phldrT="[Text]"/>
      <dgm:spPr/>
      <dgm:t>
        <a:bodyPr/>
        <a:lstStyle/>
        <a:p>
          <a:r>
            <a:rPr lang="en-CA" dirty="0"/>
            <a:t>Built environ.</a:t>
          </a:r>
        </a:p>
      </dgm:t>
    </dgm:pt>
    <dgm:pt modelId="{FFF7464D-0750-4616-8B68-A1CC30A37053}" type="parTrans" cxnId="{4D15F5B7-F36E-426C-9EE5-7915AFCBFBB7}">
      <dgm:prSet/>
      <dgm:spPr/>
      <dgm:t>
        <a:bodyPr/>
        <a:lstStyle/>
        <a:p>
          <a:endParaRPr lang="en-CA"/>
        </a:p>
      </dgm:t>
    </dgm:pt>
    <dgm:pt modelId="{D28C3AE4-5EED-4448-B435-88885A909138}" type="sibTrans" cxnId="{4D15F5B7-F36E-426C-9EE5-7915AFCBFBB7}">
      <dgm:prSet/>
      <dgm:spPr/>
      <dgm:t>
        <a:bodyPr/>
        <a:lstStyle/>
        <a:p>
          <a:endParaRPr lang="en-CA"/>
        </a:p>
      </dgm:t>
    </dgm:pt>
    <dgm:pt modelId="{2F42AAA3-8A55-4783-BFC2-CCAA1DD3C184}" type="pres">
      <dgm:prSet presAssocID="{349B5F9E-213F-4FBE-8767-EDD2B7BF850C}" presName="Name0" presStyleCnt="0">
        <dgm:presLayoutVars>
          <dgm:dir/>
          <dgm:resizeHandles val="exact"/>
        </dgm:presLayoutVars>
      </dgm:prSet>
      <dgm:spPr/>
    </dgm:pt>
    <dgm:pt modelId="{8C982BF4-6F76-4377-A878-8D354C37AF7C}" type="pres">
      <dgm:prSet presAssocID="{349B5F9E-213F-4FBE-8767-EDD2B7BF850C}" presName="fgShape" presStyleLbl="fgShp" presStyleIdx="0" presStyleCnt="1"/>
      <dgm:spPr/>
    </dgm:pt>
    <dgm:pt modelId="{8F9B561D-8AF8-4668-9915-DDFA9489FA14}" type="pres">
      <dgm:prSet presAssocID="{349B5F9E-213F-4FBE-8767-EDD2B7BF850C}" presName="linComp" presStyleCnt="0"/>
      <dgm:spPr/>
    </dgm:pt>
    <dgm:pt modelId="{34D9AB7C-DBA8-4571-9007-F2108D2DF692}" type="pres">
      <dgm:prSet presAssocID="{D9655984-DD9A-405A-8226-39FDC017D793}" presName="compNode" presStyleCnt="0"/>
      <dgm:spPr/>
    </dgm:pt>
    <dgm:pt modelId="{4A428067-C2AB-442D-AEA7-2DD7D483C004}" type="pres">
      <dgm:prSet presAssocID="{D9655984-DD9A-405A-8226-39FDC017D793}" presName="bkgdShape" presStyleLbl="node1" presStyleIdx="0" presStyleCnt="5"/>
      <dgm:spPr/>
    </dgm:pt>
    <dgm:pt modelId="{94432EC0-5C30-40F2-8987-FCF43CFD56CA}" type="pres">
      <dgm:prSet presAssocID="{D9655984-DD9A-405A-8226-39FDC017D793}" presName="nodeTx" presStyleLbl="node1" presStyleIdx="0" presStyleCnt="5">
        <dgm:presLayoutVars>
          <dgm:bulletEnabled val="1"/>
        </dgm:presLayoutVars>
      </dgm:prSet>
      <dgm:spPr/>
    </dgm:pt>
    <dgm:pt modelId="{430232A9-143C-422C-98AC-FBA36A385FDB}" type="pres">
      <dgm:prSet presAssocID="{D9655984-DD9A-405A-8226-39FDC017D793}" presName="invisiNode" presStyleLbl="node1" presStyleIdx="0" presStyleCnt="5"/>
      <dgm:spPr/>
    </dgm:pt>
    <dgm:pt modelId="{5A636E08-31AC-4F92-A85E-846F6CB0EA14}" type="pres">
      <dgm:prSet presAssocID="{D9655984-DD9A-405A-8226-39FDC017D793}" presName="imagNode" presStyleLbl="fgImgPlac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92917938-CBD5-4A8F-A3C1-55A3E7FB3FA5}" type="pres">
      <dgm:prSet presAssocID="{10F4E8E2-B569-4731-B799-43E7508EFE32}" presName="sibTrans" presStyleLbl="sibTrans2D1" presStyleIdx="0" presStyleCnt="0"/>
      <dgm:spPr/>
    </dgm:pt>
    <dgm:pt modelId="{C5318AF2-D7CC-4B92-9193-34093FC4C007}" type="pres">
      <dgm:prSet presAssocID="{2A6C6D58-0473-473C-9503-94CD6A1C64A5}" presName="compNode" presStyleCnt="0"/>
      <dgm:spPr/>
    </dgm:pt>
    <dgm:pt modelId="{6E045429-94F4-4F00-BFD3-6C1CF7561432}" type="pres">
      <dgm:prSet presAssocID="{2A6C6D58-0473-473C-9503-94CD6A1C64A5}" presName="bkgdShape" presStyleLbl="node1" presStyleIdx="1" presStyleCnt="5"/>
      <dgm:spPr/>
    </dgm:pt>
    <dgm:pt modelId="{3096150F-DF75-495A-B36C-CC25EB33EB94}" type="pres">
      <dgm:prSet presAssocID="{2A6C6D58-0473-473C-9503-94CD6A1C64A5}" presName="nodeTx" presStyleLbl="node1" presStyleIdx="1" presStyleCnt="5">
        <dgm:presLayoutVars>
          <dgm:bulletEnabled val="1"/>
        </dgm:presLayoutVars>
      </dgm:prSet>
      <dgm:spPr/>
    </dgm:pt>
    <dgm:pt modelId="{59A68DE9-3B44-4FFA-B2E1-7A4268BCAEBB}" type="pres">
      <dgm:prSet presAssocID="{2A6C6D58-0473-473C-9503-94CD6A1C64A5}" presName="invisiNode" presStyleLbl="node1" presStyleIdx="1" presStyleCnt="5"/>
      <dgm:spPr/>
    </dgm:pt>
    <dgm:pt modelId="{87C8984D-C485-4ECD-85B0-EC0146778939}" type="pres">
      <dgm:prSet presAssocID="{2A6C6D58-0473-473C-9503-94CD6A1C64A5}" presName="imagNode" presStyleLbl="fgImgPlace1" presStyleIdx="1"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8FC7AEEE-556E-416B-AD40-2CDDB8232EC7}" type="pres">
      <dgm:prSet presAssocID="{10CEEC1E-97F7-4B5D-AE95-88B21AD9102F}" presName="sibTrans" presStyleLbl="sibTrans2D1" presStyleIdx="0" presStyleCnt="0"/>
      <dgm:spPr/>
    </dgm:pt>
    <dgm:pt modelId="{E48BF4E7-C4D6-4C45-9DC6-1D2FDD1EE0C8}" type="pres">
      <dgm:prSet presAssocID="{08648EE5-1541-4C22-ADF3-70CA8255B56B}" presName="compNode" presStyleCnt="0"/>
      <dgm:spPr/>
    </dgm:pt>
    <dgm:pt modelId="{F9A9A2CC-C782-45D3-B00E-EAD3F2360456}" type="pres">
      <dgm:prSet presAssocID="{08648EE5-1541-4C22-ADF3-70CA8255B56B}" presName="bkgdShape" presStyleLbl="node1" presStyleIdx="2" presStyleCnt="5"/>
      <dgm:spPr/>
    </dgm:pt>
    <dgm:pt modelId="{FAFF0DDE-9492-45DD-B215-437588BECFBD}" type="pres">
      <dgm:prSet presAssocID="{08648EE5-1541-4C22-ADF3-70CA8255B56B}" presName="nodeTx" presStyleLbl="node1" presStyleIdx="2" presStyleCnt="5">
        <dgm:presLayoutVars>
          <dgm:bulletEnabled val="1"/>
        </dgm:presLayoutVars>
      </dgm:prSet>
      <dgm:spPr/>
    </dgm:pt>
    <dgm:pt modelId="{1374FC89-010E-4D1E-A464-6D131F9FF316}" type="pres">
      <dgm:prSet presAssocID="{08648EE5-1541-4C22-ADF3-70CA8255B56B}" presName="invisiNode" presStyleLbl="node1" presStyleIdx="2" presStyleCnt="5"/>
      <dgm:spPr/>
    </dgm:pt>
    <dgm:pt modelId="{ABD32C3F-8543-4828-A211-9A3AF141F6B7}" type="pres">
      <dgm:prSet presAssocID="{08648EE5-1541-4C22-ADF3-70CA8255B56B}" presName="imagNode" presStyleLbl="fgImgPlace1" presStyleIdx="2" presStyleCnt="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E0057A0C-A51A-44ED-A700-606813B624CF}" type="pres">
      <dgm:prSet presAssocID="{080369D9-AB0D-4695-ACB7-5B67666CD53A}" presName="sibTrans" presStyleLbl="sibTrans2D1" presStyleIdx="0" presStyleCnt="0"/>
      <dgm:spPr/>
    </dgm:pt>
    <dgm:pt modelId="{9052C409-6B7C-4AF2-B69D-DE44B4755EFA}" type="pres">
      <dgm:prSet presAssocID="{0E3B5623-1116-42AA-AED1-B42AE586D6CC}" presName="compNode" presStyleCnt="0"/>
      <dgm:spPr/>
    </dgm:pt>
    <dgm:pt modelId="{7A2FA297-6474-43D9-8C5A-1DD5141862B3}" type="pres">
      <dgm:prSet presAssocID="{0E3B5623-1116-42AA-AED1-B42AE586D6CC}" presName="bkgdShape" presStyleLbl="node1" presStyleIdx="3" presStyleCnt="5"/>
      <dgm:spPr/>
    </dgm:pt>
    <dgm:pt modelId="{317D4204-A118-44A8-AE81-B290DF33DBC7}" type="pres">
      <dgm:prSet presAssocID="{0E3B5623-1116-42AA-AED1-B42AE586D6CC}" presName="nodeTx" presStyleLbl="node1" presStyleIdx="3" presStyleCnt="5">
        <dgm:presLayoutVars>
          <dgm:bulletEnabled val="1"/>
        </dgm:presLayoutVars>
      </dgm:prSet>
      <dgm:spPr/>
    </dgm:pt>
    <dgm:pt modelId="{935401B0-5F9C-45BA-AF6D-075BE7F3B48D}" type="pres">
      <dgm:prSet presAssocID="{0E3B5623-1116-42AA-AED1-B42AE586D6CC}" presName="invisiNode" presStyleLbl="node1" presStyleIdx="3" presStyleCnt="5"/>
      <dgm:spPr/>
    </dgm:pt>
    <dgm:pt modelId="{6ABCBD19-BBDF-433A-9F10-6720E7845C03}" type="pres">
      <dgm:prSet presAssocID="{0E3B5623-1116-42AA-AED1-B42AE586D6CC}" presName="imagNode" presStyleLbl="fgImgPlace1" presStyleIdx="3" presStyleCnt="5"/>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pt>
    <dgm:pt modelId="{4649E631-D9AB-4BC5-800F-4BF99FC3419F}" type="pres">
      <dgm:prSet presAssocID="{DB519CD0-7854-41DD-833D-FA77533F07F7}" presName="sibTrans" presStyleLbl="sibTrans2D1" presStyleIdx="0" presStyleCnt="0"/>
      <dgm:spPr/>
    </dgm:pt>
    <dgm:pt modelId="{69ED29CF-07AC-4837-9E30-7C003E501976}" type="pres">
      <dgm:prSet presAssocID="{C13159B1-808D-444F-8B38-F09D0ECC38FA}" presName="compNode" presStyleCnt="0"/>
      <dgm:spPr/>
    </dgm:pt>
    <dgm:pt modelId="{498C6173-1300-4307-8E27-282AED8C6786}" type="pres">
      <dgm:prSet presAssocID="{C13159B1-808D-444F-8B38-F09D0ECC38FA}" presName="bkgdShape" presStyleLbl="node1" presStyleIdx="4" presStyleCnt="5"/>
      <dgm:spPr/>
    </dgm:pt>
    <dgm:pt modelId="{C1782448-EA78-4303-82A8-63DF90C4F56E}" type="pres">
      <dgm:prSet presAssocID="{C13159B1-808D-444F-8B38-F09D0ECC38FA}" presName="nodeTx" presStyleLbl="node1" presStyleIdx="4" presStyleCnt="5">
        <dgm:presLayoutVars>
          <dgm:bulletEnabled val="1"/>
        </dgm:presLayoutVars>
      </dgm:prSet>
      <dgm:spPr/>
    </dgm:pt>
    <dgm:pt modelId="{7C629129-65E0-4D4D-B49D-BEE215542FE0}" type="pres">
      <dgm:prSet presAssocID="{C13159B1-808D-444F-8B38-F09D0ECC38FA}" presName="invisiNode" presStyleLbl="node1" presStyleIdx="4" presStyleCnt="5"/>
      <dgm:spPr/>
    </dgm:pt>
    <dgm:pt modelId="{56F0C6A6-F1E5-4DE0-A205-508932B1AE8F}" type="pres">
      <dgm:prSet presAssocID="{C13159B1-808D-444F-8B38-F09D0ECC38FA}" presName="imagNode" presStyleLbl="fgImgPlace1" presStyleIdx="4" presStyleCnt="5"/>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t="-15000" b="-15000"/>
          </a:stretch>
        </a:blipFill>
      </dgm:spPr>
    </dgm:pt>
  </dgm:ptLst>
  <dgm:cxnLst>
    <dgm:cxn modelId="{0F3B9B02-A040-47E3-A07E-6FC534A9BC64}" type="presOf" srcId="{B85817BC-C1B1-4342-B6B3-D0BC4AD6F614}" destId="{F9A9A2CC-C782-45D3-B00E-EAD3F2360456}" srcOrd="0" destOrd="3" presId="urn:microsoft.com/office/officeart/2005/8/layout/hList7"/>
    <dgm:cxn modelId="{8D6A7E0F-3000-4A35-B50F-39A665D97EA4}" type="presOf" srcId="{A66B4A04-A110-4408-BC28-082B5F53B053}" destId="{498C6173-1300-4307-8E27-282AED8C6786}" srcOrd="0" destOrd="2" presId="urn:microsoft.com/office/officeart/2005/8/layout/hList7"/>
    <dgm:cxn modelId="{8669C410-1DD8-4F6C-AE5E-FFDCEAE514EC}" type="presOf" srcId="{D9655984-DD9A-405A-8226-39FDC017D793}" destId="{94432EC0-5C30-40F2-8987-FCF43CFD56CA}" srcOrd="1" destOrd="0" presId="urn:microsoft.com/office/officeart/2005/8/layout/hList7"/>
    <dgm:cxn modelId="{B6066111-6679-492F-AECD-7E460A18064C}" type="presOf" srcId="{A66B4A04-A110-4408-BC28-082B5F53B053}" destId="{C1782448-EA78-4303-82A8-63DF90C4F56E}" srcOrd="1" destOrd="2" presId="urn:microsoft.com/office/officeart/2005/8/layout/hList7"/>
    <dgm:cxn modelId="{AD580E14-A6A8-4601-8445-7A35D6F63FC0}" srcId="{C13159B1-808D-444F-8B38-F09D0ECC38FA}" destId="{8149DD64-681F-4B4C-B98D-68AB96B7E20B}" srcOrd="2" destOrd="0" parTransId="{35963ED4-EBAF-4DBF-B30D-AB6D01EB83A4}" sibTransId="{F094EF5D-1A4B-4D4E-AD64-F376348A499B}"/>
    <dgm:cxn modelId="{F3BED314-8495-4EA6-84E1-1C73B2661A5A}" srcId="{2A6C6D58-0473-473C-9503-94CD6A1C64A5}" destId="{635F66C1-F77F-497D-B7CF-D37F18C72AB2}" srcOrd="0" destOrd="0" parTransId="{9657FDD7-1DFA-483E-9A12-F3491EF71B37}" sibTransId="{21AD7B51-D503-4B0C-92CB-B3C31A6E0A64}"/>
    <dgm:cxn modelId="{41F36016-B98F-4F1C-A7DF-36B0F72F1B32}" srcId="{C13159B1-808D-444F-8B38-F09D0ECC38FA}" destId="{BEB5668B-8035-466D-A1D8-BDA3C41E6A4E}" srcOrd="0" destOrd="0" parTransId="{B081D49F-FA47-4B3D-B696-C7EC05AC8E39}" sibTransId="{FB7EF58C-3B78-4E45-9F09-A6DE0FB5F769}"/>
    <dgm:cxn modelId="{53B4B919-20FB-46FA-87AC-CFD6FB375263}" type="presOf" srcId="{CD69D487-3775-4F6E-89BB-9E82769386E7}" destId="{94432EC0-5C30-40F2-8987-FCF43CFD56CA}" srcOrd="1" destOrd="2" presId="urn:microsoft.com/office/officeart/2005/8/layout/hList7"/>
    <dgm:cxn modelId="{AF91C51A-58A0-4312-8558-050E70B30F73}" type="presOf" srcId="{BEB5668B-8035-466D-A1D8-BDA3C41E6A4E}" destId="{498C6173-1300-4307-8E27-282AED8C6786}" srcOrd="0" destOrd="1" presId="urn:microsoft.com/office/officeart/2005/8/layout/hList7"/>
    <dgm:cxn modelId="{4A9BF427-4B47-42E7-9C74-5DCDF9BB85AB}" srcId="{D9655984-DD9A-405A-8226-39FDC017D793}" destId="{A61993EA-02FD-494C-B22E-A12C8FEA64A8}" srcOrd="2" destOrd="0" parTransId="{1B9BF9BF-4F18-4E07-B3CC-DC1DFC7623DF}" sibTransId="{F8C6D419-531C-4202-8C5B-05B43AC1CD28}"/>
    <dgm:cxn modelId="{B62EED28-05D4-4826-A1E9-AE712DF81D46}" type="presOf" srcId="{D9655984-DD9A-405A-8226-39FDC017D793}" destId="{4A428067-C2AB-442D-AEA7-2DD7D483C004}" srcOrd="0" destOrd="0" presId="urn:microsoft.com/office/officeart/2005/8/layout/hList7"/>
    <dgm:cxn modelId="{0FB2B32B-189D-4FF7-B784-033E23D8FF4B}" type="presOf" srcId="{08648EE5-1541-4C22-ADF3-70CA8255B56B}" destId="{FAFF0DDE-9492-45DD-B215-437588BECFBD}" srcOrd="1" destOrd="0" presId="urn:microsoft.com/office/officeart/2005/8/layout/hList7"/>
    <dgm:cxn modelId="{649AE42C-232C-4201-9160-1FD20FAEC987}" type="presOf" srcId="{0E3B5623-1116-42AA-AED1-B42AE586D6CC}" destId="{317D4204-A118-44A8-AE81-B290DF33DBC7}" srcOrd="1" destOrd="0" presId="urn:microsoft.com/office/officeart/2005/8/layout/hList7"/>
    <dgm:cxn modelId="{B9D1BC37-9629-4D6A-85B1-D53503659D17}" type="presOf" srcId="{60D202E9-46F0-4044-8FCC-6F3D8D4393BB}" destId="{94432EC0-5C30-40F2-8987-FCF43CFD56CA}" srcOrd="1" destOrd="1" presId="urn:microsoft.com/office/officeart/2005/8/layout/hList7"/>
    <dgm:cxn modelId="{3BDB073B-F3E2-4B06-85A9-B3A5999C044B}" type="presOf" srcId="{DD151981-5CBD-42D4-B8AE-514906199DC3}" destId="{7A2FA297-6474-43D9-8C5A-1DD5141862B3}" srcOrd="0" destOrd="2" presId="urn:microsoft.com/office/officeart/2005/8/layout/hList7"/>
    <dgm:cxn modelId="{BD43D35B-B2F1-48BB-AE39-F978912C9D3F}" srcId="{349B5F9E-213F-4FBE-8767-EDD2B7BF850C}" destId="{D9655984-DD9A-405A-8226-39FDC017D793}" srcOrd="0" destOrd="0" parTransId="{B32E2296-4B9B-45B6-B620-2F2DCC321F22}" sibTransId="{10F4E8E2-B569-4731-B799-43E7508EFE32}"/>
    <dgm:cxn modelId="{1128F05D-BDE9-4BA4-A3AA-935C709DC33C}" type="presOf" srcId="{A61993EA-02FD-494C-B22E-A12C8FEA64A8}" destId="{4A428067-C2AB-442D-AEA7-2DD7D483C004}" srcOrd="0" destOrd="3" presId="urn:microsoft.com/office/officeart/2005/8/layout/hList7"/>
    <dgm:cxn modelId="{4CC9FD61-D766-45EA-A6B2-2899108511BD}" type="presOf" srcId="{BEB5668B-8035-466D-A1D8-BDA3C41E6A4E}" destId="{C1782448-EA78-4303-82A8-63DF90C4F56E}" srcOrd="1" destOrd="1" presId="urn:microsoft.com/office/officeart/2005/8/layout/hList7"/>
    <dgm:cxn modelId="{89EFC842-669D-437F-8926-CF669A8CAA10}" type="presOf" srcId="{B85817BC-C1B1-4342-B6B3-D0BC4AD6F614}" destId="{FAFF0DDE-9492-45DD-B215-437588BECFBD}" srcOrd="1" destOrd="3" presId="urn:microsoft.com/office/officeart/2005/8/layout/hList7"/>
    <dgm:cxn modelId="{F0174E43-40EB-4927-ADA5-3BFAE7CD7B4C}" type="presOf" srcId="{5AB8641E-AFC5-413A-8206-2914EF8C4C2A}" destId="{317D4204-A118-44A8-AE81-B290DF33DBC7}" srcOrd="1" destOrd="1" presId="urn:microsoft.com/office/officeart/2005/8/layout/hList7"/>
    <dgm:cxn modelId="{756F4B64-3343-49A2-8084-02D4611A409A}" srcId="{349B5F9E-213F-4FBE-8767-EDD2B7BF850C}" destId="{C13159B1-808D-444F-8B38-F09D0ECC38FA}" srcOrd="4" destOrd="0" parTransId="{52DBD012-29CA-4BB9-9D87-81C47E810D2F}" sibTransId="{0C777364-11B9-4195-80CE-6CDE7A5C3923}"/>
    <dgm:cxn modelId="{38386C4A-AF14-408C-B221-00E926225144}" type="presOf" srcId="{349B5F9E-213F-4FBE-8767-EDD2B7BF850C}" destId="{2F42AAA3-8A55-4783-BFC2-CCAA1DD3C184}" srcOrd="0" destOrd="0" presId="urn:microsoft.com/office/officeart/2005/8/layout/hList7"/>
    <dgm:cxn modelId="{8C2A564B-E8E5-4E7E-A9C4-70927717F8B4}" srcId="{0E3B5623-1116-42AA-AED1-B42AE586D6CC}" destId="{DD151981-5CBD-42D4-B8AE-514906199DC3}" srcOrd="1" destOrd="0" parTransId="{B6D79B7E-B832-4E7E-AB73-2222AC38730A}" sibTransId="{9E37519B-33F5-48EA-8FA3-8A048CA3E389}"/>
    <dgm:cxn modelId="{C507376E-3B01-4CE0-A89D-33D49373A5C2}" type="presOf" srcId="{08648EE5-1541-4C22-ADF3-70CA8255B56B}" destId="{F9A9A2CC-C782-45D3-B00E-EAD3F2360456}" srcOrd="0" destOrd="0" presId="urn:microsoft.com/office/officeart/2005/8/layout/hList7"/>
    <dgm:cxn modelId="{6A959B4E-4F9D-4809-A299-59B70F99FCCF}" type="presOf" srcId="{5AB8641E-AFC5-413A-8206-2914EF8C4C2A}" destId="{7A2FA297-6474-43D9-8C5A-1DD5141862B3}" srcOrd="0" destOrd="1" presId="urn:microsoft.com/office/officeart/2005/8/layout/hList7"/>
    <dgm:cxn modelId="{F553AC4F-A751-4EBA-8057-D97447F83CD2}" type="presOf" srcId="{C13159B1-808D-444F-8B38-F09D0ECC38FA}" destId="{C1782448-EA78-4303-82A8-63DF90C4F56E}" srcOrd="1" destOrd="0" presId="urn:microsoft.com/office/officeart/2005/8/layout/hList7"/>
    <dgm:cxn modelId="{F6E15E74-A83A-4A1E-9F42-2069AA705C68}" type="presOf" srcId="{DB519CD0-7854-41DD-833D-FA77533F07F7}" destId="{4649E631-D9AB-4BC5-800F-4BF99FC3419F}" srcOrd="0" destOrd="0" presId="urn:microsoft.com/office/officeart/2005/8/layout/hList7"/>
    <dgm:cxn modelId="{12FF8776-903C-413A-B76B-B24032B7AFF3}" type="presOf" srcId="{10F4E8E2-B569-4731-B799-43E7508EFE32}" destId="{92917938-CBD5-4A8F-A3C1-55A3E7FB3FA5}" srcOrd="0" destOrd="0" presId="urn:microsoft.com/office/officeart/2005/8/layout/hList7"/>
    <dgm:cxn modelId="{DD4B6D7A-E9E6-4812-80E2-F32AAB48AA03}" srcId="{2A6C6D58-0473-473C-9503-94CD6A1C64A5}" destId="{E8889B54-F86E-4A7B-9492-33556112F9BC}" srcOrd="1" destOrd="0" parTransId="{328FE3C0-668D-4D2E-BBC3-ECCBBC2E0989}" sibTransId="{DF6CAA5F-F33A-4475-8E4E-9A8C1B948F3D}"/>
    <dgm:cxn modelId="{84764D7A-FD7E-469C-949F-4EF8BEA5DE56}" type="presOf" srcId="{02CD58D0-11DF-44CC-B6F6-DF376AD8837E}" destId="{F9A9A2CC-C782-45D3-B00E-EAD3F2360456}" srcOrd="0" destOrd="2" presId="urn:microsoft.com/office/officeart/2005/8/layout/hList7"/>
    <dgm:cxn modelId="{F1EE2680-EAF7-4247-893D-A20DD0F3E085}" type="presOf" srcId="{0E3B5623-1116-42AA-AED1-B42AE586D6CC}" destId="{7A2FA297-6474-43D9-8C5A-1DD5141862B3}" srcOrd="0" destOrd="0" presId="urn:microsoft.com/office/officeart/2005/8/layout/hList7"/>
    <dgm:cxn modelId="{56139A85-7CB6-4C35-8C1C-24027DFBDB77}" srcId="{08648EE5-1541-4C22-ADF3-70CA8255B56B}" destId="{B85817BC-C1B1-4342-B6B3-D0BC4AD6F614}" srcOrd="2" destOrd="0" parTransId="{45AFB563-6E73-47C9-BEB2-86AC78B8CA79}" sibTransId="{9001C60C-289D-4EA7-82EA-67D3B68B0800}"/>
    <dgm:cxn modelId="{54290A8B-2079-4362-A009-1903B1AA7D16}" type="presOf" srcId="{E8889B54-F86E-4A7B-9492-33556112F9BC}" destId="{3096150F-DF75-495A-B36C-CC25EB33EB94}" srcOrd="1" destOrd="2" presId="urn:microsoft.com/office/officeart/2005/8/layout/hList7"/>
    <dgm:cxn modelId="{18B22194-28B8-44C8-9C3E-E41438AD4312}" type="presOf" srcId="{A61993EA-02FD-494C-B22E-A12C8FEA64A8}" destId="{94432EC0-5C30-40F2-8987-FCF43CFD56CA}" srcOrd="1" destOrd="3" presId="urn:microsoft.com/office/officeart/2005/8/layout/hList7"/>
    <dgm:cxn modelId="{CF225B99-7539-4ECD-BB98-6A9CBD989909}" type="presOf" srcId="{635F66C1-F77F-497D-B7CF-D37F18C72AB2}" destId="{3096150F-DF75-495A-B36C-CC25EB33EB94}" srcOrd="1" destOrd="1" presId="urn:microsoft.com/office/officeart/2005/8/layout/hList7"/>
    <dgm:cxn modelId="{ED238F9D-47CC-4300-81B5-C37B0768D894}" type="presOf" srcId="{2A6C6D58-0473-473C-9503-94CD6A1C64A5}" destId="{3096150F-DF75-495A-B36C-CC25EB33EB94}" srcOrd="1" destOrd="0" presId="urn:microsoft.com/office/officeart/2005/8/layout/hList7"/>
    <dgm:cxn modelId="{3BB5A49E-339F-4BA6-874A-51CE83E85285}" srcId="{08648EE5-1541-4C22-ADF3-70CA8255B56B}" destId="{230DA8D1-C028-42D3-A829-CD2FE5326994}" srcOrd="0" destOrd="0" parTransId="{5BEA8469-4385-4E90-B7E3-3F2196FBDA93}" sibTransId="{1F512C42-7C0F-4483-8771-6442ECF68B42}"/>
    <dgm:cxn modelId="{978B7B9F-568D-4ECE-93CB-60AFD4C208CA}" type="presOf" srcId="{2A6C6D58-0473-473C-9503-94CD6A1C64A5}" destId="{6E045429-94F4-4F00-BFD3-6C1CF7561432}" srcOrd="0" destOrd="0" presId="urn:microsoft.com/office/officeart/2005/8/layout/hList7"/>
    <dgm:cxn modelId="{930056A2-52AC-4467-9A48-57587CEEFD28}" srcId="{D9655984-DD9A-405A-8226-39FDC017D793}" destId="{CD69D487-3775-4F6E-89BB-9E82769386E7}" srcOrd="1" destOrd="0" parTransId="{7E7CB52F-74C6-4906-B2A5-A23E91532E79}" sibTransId="{446B8BB9-7CC0-4359-A04A-5C138125EB83}"/>
    <dgm:cxn modelId="{2539A3A5-E763-47C5-925A-9EA1670B3E12}" type="presOf" srcId="{E8889B54-F86E-4A7B-9492-33556112F9BC}" destId="{6E045429-94F4-4F00-BFD3-6C1CF7561432}" srcOrd="0" destOrd="2" presId="urn:microsoft.com/office/officeart/2005/8/layout/hList7"/>
    <dgm:cxn modelId="{8A6BE7A7-A659-4FD4-B941-E589AE637547}" type="presOf" srcId="{10CEEC1E-97F7-4B5D-AE95-88B21AD9102F}" destId="{8FC7AEEE-556E-416B-AD40-2CDDB8232EC7}" srcOrd="0" destOrd="0" presId="urn:microsoft.com/office/officeart/2005/8/layout/hList7"/>
    <dgm:cxn modelId="{52EFF4A9-EE4D-4524-8A90-F9DFE2674EF2}" type="presOf" srcId="{230DA8D1-C028-42D3-A829-CD2FE5326994}" destId="{FAFF0DDE-9492-45DD-B215-437588BECFBD}" srcOrd="1" destOrd="1" presId="urn:microsoft.com/office/officeart/2005/8/layout/hList7"/>
    <dgm:cxn modelId="{2A714CAF-0F8D-4C9E-859F-56837347866D}" type="presOf" srcId="{CD69D487-3775-4F6E-89BB-9E82769386E7}" destId="{4A428067-C2AB-442D-AEA7-2DD7D483C004}" srcOrd="0" destOrd="2" presId="urn:microsoft.com/office/officeart/2005/8/layout/hList7"/>
    <dgm:cxn modelId="{0D12C6B2-9FBD-4E31-AA5B-DE72C8B9DDFB}" type="presOf" srcId="{C13159B1-808D-444F-8B38-F09D0ECC38FA}" destId="{498C6173-1300-4307-8E27-282AED8C6786}" srcOrd="0" destOrd="0" presId="urn:microsoft.com/office/officeart/2005/8/layout/hList7"/>
    <dgm:cxn modelId="{257956B3-AE53-411D-90AE-0820EE2037A4}" srcId="{349B5F9E-213F-4FBE-8767-EDD2B7BF850C}" destId="{0E3B5623-1116-42AA-AED1-B42AE586D6CC}" srcOrd="3" destOrd="0" parTransId="{E9574488-035E-4FDD-AD05-032A368A53FD}" sibTransId="{DB519CD0-7854-41DD-833D-FA77533F07F7}"/>
    <dgm:cxn modelId="{E9C152B6-AB22-499A-9F87-FEAF3940B853}" srcId="{349B5F9E-213F-4FBE-8767-EDD2B7BF850C}" destId="{08648EE5-1541-4C22-ADF3-70CA8255B56B}" srcOrd="2" destOrd="0" parTransId="{E9CEDF71-E852-40DC-B440-637E559CCA6B}" sibTransId="{080369D9-AB0D-4695-ACB7-5B67666CD53A}"/>
    <dgm:cxn modelId="{4D15F5B7-F36E-426C-9EE5-7915AFCBFBB7}" srcId="{D9655984-DD9A-405A-8226-39FDC017D793}" destId="{5D61FA18-E98C-4022-BB74-AFBA8B90DF43}" srcOrd="3" destOrd="0" parTransId="{FFF7464D-0750-4616-8B68-A1CC30A37053}" sibTransId="{D28C3AE4-5EED-4448-B435-88885A909138}"/>
    <dgm:cxn modelId="{5DF58DB9-9590-4636-AB6E-A9296F0328EE}" srcId="{349B5F9E-213F-4FBE-8767-EDD2B7BF850C}" destId="{2A6C6D58-0473-473C-9503-94CD6A1C64A5}" srcOrd="1" destOrd="0" parTransId="{6DEDC8FB-DECE-4814-82AD-33DEA1955589}" sibTransId="{10CEEC1E-97F7-4B5D-AE95-88B21AD9102F}"/>
    <dgm:cxn modelId="{56C6B3B9-1087-44F3-B5F9-29ED4A0C3C70}" srcId="{C13159B1-808D-444F-8B38-F09D0ECC38FA}" destId="{A66B4A04-A110-4408-BC28-082B5F53B053}" srcOrd="1" destOrd="0" parTransId="{125A7F27-09B8-4FF0-995C-3703B8C69A16}" sibTransId="{2E07D8A9-7FE1-4D66-A0E6-7B06133216E7}"/>
    <dgm:cxn modelId="{2D6136BB-B8AD-4D30-9D91-0FE6E2DA2433}" type="presOf" srcId="{5D61FA18-E98C-4022-BB74-AFBA8B90DF43}" destId="{4A428067-C2AB-442D-AEA7-2DD7D483C004}" srcOrd="0" destOrd="4" presId="urn:microsoft.com/office/officeart/2005/8/layout/hList7"/>
    <dgm:cxn modelId="{9D4282C0-8642-44C0-A249-08BF8A4D1EE2}" srcId="{08648EE5-1541-4C22-ADF3-70CA8255B56B}" destId="{02CD58D0-11DF-44CC-B6F6-DF376AD8837E}" srcOrd="1" destOrd="0" parTransId="{335B980B-CED4-4CFB-9681-F5B1F3D4C81F}" sibTransId="{947D0D0D-0F18-4E71-A3A9-FFDC547561AC}"/>
    <dgm:cxn modelId="{E6F499C1-642C-4E78-ACF4-B6DB02341FD0}" type="presOf" srcId="{8149DD64-681F-4B4C-B98D-68AB96B7E20B}" destId="{498C6173-1300-4307-8E27-282AED8C6786}" srcOrd="0" destOrd="3" presId="urn:microsoft.com/office/officeart/2005/8/layout/hList7"/>
    <dgm:cxn modelId="{B03E30C5-DAF5-42F3-9254-EFFC20DE2BB5}" type="presOf" srcId="{DD151981-5CBD-42D4-B8AE-514906199DC3}" destId="{317D4204-A118-44A8-AE81-B290DF33DBC7}" srcOrd="1" destOrd="2" presId="urn:microsoft.com/office/officeart/2005/8/layout/hList7"/>
    <dgm:cxn modelId="{5B6BE1C8-6DF4-4E8E-A65F-D76753FF37DE}" type="presOf" srcId="{5D61FA18-E98C-4022-BB74-AFBA8B90DF43}" destId="{94432EC0-5C30-40F2-8987-FCF43CFD56CA}" srcOrd="1" destOrd="4" presId="urn:microsoft.com/office/officeart/2005/8/layout/hList7"/>
    <dgm:cxn modelId="{2E5FAED0-90E7-4E68-BCED-6724EBAFBC04}" srcId="{D9655984-DD9A-405A-8226-39FDC017D793}" destId="{60D202E9-46F0-4044-8FCC-6F3D8D4393BB}" srcOrd="0" destOrd="0" parTransId="{029D2C50-B9F4-4A71-96D0-5BE15403CE8E}" sibTransId="{25C6E2EF-479F-4182-9AF0-F2ED696D9811}"/>
    <dgm:cxn modelId="{07EC7ADF-6341-46BD-9D35-0B1DDEA46300}" type="presOf" srcId="{635F66C1-F77F-497D-B7CF-D37F18C72AB2}" destId="{6E045429-94F4-4F00-BFD3-6C1CF7561432}" srcOrd="0" destOrd="1" presId="urn:microsoft.com/office/officeart/2005/8/layout/hList7"/>
    <dgm:cxn modelId="{9595A0E1-A822-475A-93DD-6EF7AD2B25B0}" srcId="{0E3B5623-1116-42AA-AED1-B42AE586D6CC}" destId="{5AB8641E-AFC5-413A-8206-2914EF8C4C2A}" srcOrd="0" destOrd="0" parTransId="{7331ADF1-2F88-4792-B779-CAAE555DFC4E}" sibTransId="{FD481236-497A-4A32-83C2-ED34C9E3F7E5}"/>
    <dgm:cxn modelId="{9044B5E2-7063-4847-806E-9AD61D4F2D07}" type="presOf" srcId="{080369D9-AB0D-4695-ACB7-5B67666CD53A}" destId="{E0057A0C-A51A-44ED-A700-606813B624CF}" srcOrd="0" destOrd="0" presId="urn:microsoft.com/office/officeart/2005/8/layout/hList7"/>
    <dgm:cxn modelId="{774F24E3-1F7F-4403-81E5-F481AD77F06C}" type="presOf" srcId="{8149DD64-681F-4B4C-B98D-68AB96B7E20B}" destId="{C1782448-EA78-4303-82A8-63DF90C4F56E}" srcOrd="1" destOrd="3" presId="urn:microsoft.com/office/officeart/2005/8/layout/hList7"/>
    <dgm:cxn modelId="{1BDCC3F2-3696-49F2-95F6-BA7647F269B6}" type="presOf" srcId="{02CD58D0-11DF-44CC-B6F6-DF376AD8837E}" destId="{FAFF0DDE-9492-45DD-B215-437588BECFBD}" srcOrd="1" destOrd="2" presId="urn:microsoft.com/office/officeart/2005/8/layout/hList7"/>
    <dgm:cxn modelId="{C955C2F3-C713-402B-B760-41E700A69BB1}" type="presOf" srcId="{230DA8D1-C028-42D3-A829-CD2FE5326994}" destId="{F9A9A2CC-C782-45D3-B00E-EAD3F2360456}" srcOrd="0" destOrd="1" presId="urn:microsoft.com/office/officeart/2005/8/layout/hList7"/>
    <dgm:cxn modelId="{D2C8F2FF-5086-4A7A-90EE-39DC579964F2}" type="presOf" srcId="{60D202E9-46F0-4044-8FCC-6F3D8D4393BB}" destId="{4A428067-C2AB-442D-AEA7-2DD7D483C004}" srcOrd="0" destOrd="1" presId="urn:microsoft.com/office/officeart/2005/8/layout/hList7"/>
    <dgm:cxn modelId="{BB8D73D6-3BCF-47B6-899B-3BCA5B554E3F}" type="presParOf" srcId="{2F42AAA3-8A55-4783-BFC2-CCAA1DD3C184}" destId="{8C982BF4-6F76-4377-A878-8D354C37AF7C}" srcOrd="0" destOrd="0" presId="urn:microsoft.com/office/officeart/2005/8/layout/hList7"/>
    <dgm:cxn modelId="{D77DEAE2-D99F-448D-95A9-6487557C414D}" type="presParOf" srcId="{2F42AAA3-8A55-4783-BFC2-CCAA1DD3C184}" destId="{8F9B561D-8AF8-4668-9915-DDFA9489FA14}" srcOrd="1" destOrd="0" presId="urn:microsoft.com/office/officeart/2005/8/layout/hList7"/>
    <dgm:cxn modelId="{1B24DCC3-AD71-469A-860F-04080BC9D769}" type="presParOf" srcId="{8F9B561D-8AF8-4668-9915-DDFA9489FA14}" destId="{34D9AB7C-DBA8-4571-9007-F2108D2DF692}" srcOrd="0" destOrd="0" presId="urn:microsoft.com/office/officeart/2005/8/layout/hList7"/>
    <dgm:cxn modelId="{30CB5426-8150-4136-ACAE-B248A83C59F2}" type="presParOf" srcId="{34D9AB7C-DBA8-4571-9007-F2108D2DF692}" destId="{4A428067-C2AB-442D-AEA7-2DD7D483C004}" srcOrd="0" destOrd="0" presId="urn:microsoft.com/office/officeart/2005/8/layout/hList7"/>
    <dgm:cxn modelId="{638F20BA-D2A9-4D13-9517-7ACCEEB01746}" type="presParOf" srcId="{34D9AB7C-DBA8-4571-9007-F2108D2DF692}" destId="{94432EC0-5C30-40F2-8987-FCF43CFD56CA}" srcOrd="1" destOrd="0" presId="urn:microsoft.com/office/officeart/2005/8/layout/hList7"/>
    <dgm:cxn modelId="{2C2F96FB-7453-4885-BF21-FAA311A7DF27}" type="presParOf" srcId="{34D9AB7C-DBA8-4571-9007-F2108D2DF692}" destId="{430232A9-143C-422C-98AC-FBA36A385FDB}" srcOrd="2" destOrd="0" presId="urn:microsoft.com/office/officeart/2005/8/layout/hList7"/>
    <dgm:cxn modelId="{8010DB87-266D-4446-8537-9FA94D2D9811}" type="presParOf" srcId="{34D9AB7C-DBA8-4571-9007-F2108D2DF692}" destId="{5A636E08-31AC-4F92-A85E-846F6CB0EA14}" srcOrd="3" destOrd="0" presId="urn:microsoft.com/office/officeart/2005/8/layout/hList7"/>
    <dgm:cxn modelId="{EDD8CFE3-1F32-42C0-813E-970C90796D29}" type="presParOf" srcId="{8F9B561D-8AF8-4668-9915-DDFA9489FA14}" destId="{92917938-CBD5-4A8F-A3C1-55A3E7FB3FA5}" srcOrd="1" destOrd="0" presId="urn:microsoft.com/office/officeart/2005/8/layout/hList7"/>
    <dgm:cxn modelId="{42D21BF7-C724-472B-A445-F1A04A969D0D}" type="presParOf" srcId="{8F9B561D-8AF8-4668-9915-DDFA9489FA14}" destId="{C5318AF2-D7CC-4B92-9193-34093FC4C007}" srcOrd="2" destOrd="0" presId="urn:microsoft.com/office/officeart/2005/8/layout/hList7"/>
    <dgm:cxn modelId="{04E5522A-5438-495C-A9D0-5957F7E784E2}" type="presParOf" srcId="{C5318AF2-D7CC-4B92-9193-34093FC4C007}" destId="{6E045429-94F4-4F00-BFD3-6C1CF7561432}" srcOrd="0" destOrd="0" presId="urn:microsoft.com/office/officeart/2005/8/layout/hList7"/>
    <dgm:cxn modelId="{36F7E056-D6B0-4693-9E41-0E3ADECC785B}" type="presParOf" srcId="{C5318AF2-D7CC-4B92-9193-34093FC4C007}" destId="{3096150F-DF75-495A-B36C-CC25EB33EB94}" srcOrd="1" destOrd="0" presId="urn:microsoft.com/office/officeart/2005/8/layout/hList7"/>
    <dgm:cxn modelId="{1AC1F46F-749D-423A-A144-90A87E29B539}" type="presParOf" srcId="{C5318AF2-D7CC-4B92-9193-34093FC4C007}" destId="{59A68DE9-3B44-4FFA-B2E1-7A4268BCAEBB}" srcOrd="2" destOrd="0" presId="urn:microsoft.com/office/officeart/2005/8/layout/hList7"/>
    <dgm:cxn modelId="{FA3D9AF7-EEE8-4342-BFB6-DA66F2DD2488}" type="presParOf" srcId="{C5318AF2-D7CC-4B92-9193-34093FC4C007}" destId="{87C8984D-C485-4ECD-85B0-EC0146778939}" srcOrd="3" destOrd="0" presId="urn:microsoft.com/office/officeart/2005/8/layout/hList7"/>
    <dgm:cxn modelId="{5F9D2909-6039-4219-AF35-45888CCE4927}" type="presParOf" srcId="{8F9B561D-8AF8-4668-9915-DDFA9489FA14}" destId="{8FC7AEEE-556E-416B-AD40-2CDDB8232EC7}" srcOrd="3" destOrd="0" presId="urn:microsoft.com/office/officeart/2005/8/layout/hList7"/>
    <dgm:cxn modelId="{60EBD4E9-AE90-4012-AD25-B259D8DF3BBB}" type="presParOf" srcId="{8F9B561D-8AF8-4668-9915-DDFA9489FA14}" destId="{E48BF4E7-C4D6-4C45-9DC6-1D2FDD1EE0C8}" srcOrd="4" destOrd="0" presId="urn:microsoft.com/office/officeart/2005/8/layout/hList7"/>
    <dgm:cxn modelId="{F1D985B1-553D-4F0E-A443-839083C9810F}" type="presParOf" srcId="{E48BF4E7-C4D6-4C45-9DC6-1D2FDD1EE0C8}" destId="{F9A9A2CC-C782-45D3-B00E-EAD3F2360456}" srcOrd="0" destOrd="0" presId="urn:microsoft.com/office/officeart/2005/8/layout/hList7"/>
    <dgm:cxn modelId="{F775BB6C-C843-43A0-A9B9-317377657F67}" type="presParOf" srcId="{E48BF4E7-C4D6-4C45-9DC6-1D2FDD1EE0C8}" destId="{FAFF0DDE-9492-45DD-B215-437588BECFBD}" srcOrd="1" destOrd="0" presId="urn:microsoft.com/office/officeart/2005/8/layout/hList7"/>
    <dgm:cxn modelId="{1D3EBF30-ED01-4A1B-B07A-DA99C5082F59}" type="presParOf" srcId="{E48BF4E7-C4D6-4C45-9DC6-1D2FDD1EE0C8}" destId="{1374FC89-010E-4D1E-A464-6D131F9FF316}" srcOrd="2" destOrd="0" presId="urn:microsoft.com/office/officeart/2005/8/layout/hList7"/>
    <dgm:cxn modelId="{006CD47F-D54A-4EDD-9B63-BDE0A285E096}" type="presParOf" srcId="{E48BF4E7-C4D6-4C45-9DC6-1D2FDD1EE0C8}" destId="{ABD32C3F-8543-4828-A211-9A3AF141F6B7}" srcOrd="3" destOrd="0" presId="urn:microsoft.com/office/officeart/2005/8/layout/hList7"/>
    <dgm:cxn modelId="{0D21FD9C-B752-45A2-83FC-108F4F4CB60B}" type="presParOf" srcId="{8F9B561D-8AF8-4668-9915-DDFA9489FA14}" destId="{E0057A0C-A51A-44ED-A700-606813B624CF}" srcOrd="5" destOrd="0" presId="urn:microsoft.com/office/officeart/2005/8/layout/hList7"/>
    <dgm:cxn modelId="{1EE6357D-E652-4A21-92C9-E74A41B4370D}" type="presParOf" srcId="{8F9B561D-8AF8-4668-9915-DDFA9489FA14}" destId="{9052C409-6B7C-4AF2-B69D-DE44B4755EFA}" srcOrd="6" destOrd="0" presId="urn:microsoft.com/office/officeart/2005/8/layout/hList7"/>
    <dgm:cxn modelId="{2129D071-7F7E-464A-A5E5-8D400E8F815A}" type="presParOf" srcId="{9052C409-6B7C-4AF2-B69D-DE44B4755EFA}" destId="{7A2FA297-6474-43D9-8C5A-1DD5141862B3}" srcOrd="0" destOrd="0" presId="urn:microsoft.com/office/officeart/2005/8/layout/hList7"/>
    <dgm:cxn modelId="{8255367C-40AC-4A54-A837-04A32754603F}" type="presParOf" srcId="{9052C409-6B7C-4AF2-B69D-DE44B4755EFA}" destId="{317D4204-A118-44A8-AE81-B290DF33DBC7}" srcOrd="1" destOrd="0" presId="urn:microsoft.com/office/officeart/2005/8/layout/hList7"/>
    <dgm:cxn modelId="{5B58D98C-64D1-4B77-88F7-C29C85F111A1}" type="presParOf" srcId="{9052C409-6B7C-4AF2-B69D-DE44B4755EFA}" destId="{935401B0-5F9C-45BA-AF6D-075BE7F3B48D}" srcOrd="2" destOrd="0" presId="urn:microsoft.com/office/officeart/2005/8/layout/hList7"/>
    <dgm:cxn modelId="{37F46462-3E91-431D-88BB-D26CB221FF0E}" type="presParOf" srcId="{9052C409-6B7C-4AF2-B69D-DE44B4755EFA}" destId="{6ABCBD19-BBDF-433A-9F10-6720E7845C03}" srcOrd="3" destOrd="0" presId="urn:microsoft.com/office/officeart/2005/8/layout/hList7"/>
    <dgm:cxn modelId="{F076B8F7-5E28-4EC1-AEAA-2E1CEDC66614}" type="presParOf" srcId="{8F9B561D-8AF8-4668-9915-DDFA9489FA14}" destId="{4649E631-D9AB-4BC5-800F-4BF99FC3419F}" srcOrd="7" destOrd="0" presId="urn:microsoft.com/office/officeart/2005/8/layout/hList7"/>
    <dgm:cxn modelId="{D992831A-0608-4B9B-81F4-CA7D48337B7A}" type="presParOf" srcId="{8F9B561D-8AF8-4668-9915-DDFA9489FA14}" destId="{69ED29CF-07AC-4837-9E30-7C003E501976}" srcOrd="8" destOrd="0" presId="urn:microsoft.com/office/officeart/2005/8/layout/hList7"/>
    <dgm:cxn modelId="{A62742D2-A8E5-4624-A905-9A7E6046C5F9}" type="presParOf" srcId="{69ED29CF-07AC-4837-9E30-7C003E501976}" destId="{498C6173-1300-4307-8E27-282AED8C6786}" srcOrd="0" destOrd="0" presId="urn:microsoft.com/office/officeart/2005/8/layout/hList7"/>
    <dgm:cxn modelId="{50FACB68-5106-4999-9516-9A5333C06D2A}" type="presParOf" srcId="{69ED29CF-07AC-4837-9E30-7C003E501976}" destId="{C1782448-EA78-4303-82A8-63DF90C4F56E}" srcOrd="1" destOrd="0" presId="urn:microsoft.com/office/officeart/2005/8/layout/hList7"/>
    <dgm:cxn modelId="{67A00D36-30A5-4F8E-867D-1230402EFC61}" type="presParOf" srcId="{69ED29CF-07AC-4837-9E30-7C003E501976}" destId="{7C629129-65E0-4D4D-B49D-BEE215542FE0}" srcOrd="2" destOrd="0" presId="urn:microsoft.com/office/officeart/2005/8/layout/hList7"/>
    <dgm:cxn modelId="{916D2BDF-135D-47B2-AC80-CD9F11BB5AEB}" type="presParOf" srcId="{69ED29CF-07AC-4837-9E30-7C003E501976}" destId="{56F0C6A6-F1E5-4DE0-A205-508932B1AE8F}"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399D01-E511-4B2B-AB02-22A388A4F985}">
      <dsp:nvSpPr>
        <dsp:cNvPr id="0" name=""/>
        <dsp:cNvSpPr/>
      </dsp:nvSpPr>
      <dsp:spPr>
        <a:xfrm>
          <a:off x="3848115" y="2094374"/>
          <a:ext cx="1397506" cy="1327813"/>
        </a:xfrm>
        <a:prstGeom prst="ellipse">
          <a:avLst/>
        </a:prstGeom>
        <a:gradFill rotWithShape="0">
          <a:gsLst>
            <a:gs pos="0">
              <a:schemeClr val="accent2">
                <a:lumMod val="75000"/>
              </a:schemeClr>
            </a:gs>
            <a:gs pos="100000">
              <a:schemeClr val="accent2"/>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b="1" kern="1200" dirty="0"/>
            <a:t>Health</a:t>
          </a:r>
          <a:endParaRPr lang="en-CA" sz="2600" b="1" kern="1200" dirty="0"/>
        </a:p>
      </dsp:txBody>
      <dsp:txXfrm>
        <a:off x="4052775" y="2288828"/>
        <a:ext cx="988186" cy="938905"/>
      </dsp:txXfrm>
    </dsp:sp>
    <dsp:sp modelId="{30137E79-3D60-4F0E-8FB1-34E7CAEB901F}">
      <dsp:nvSpPr>
        <dsp:cNvPr id="0" name=""/>
        <dsp:cNvSpPr/>
      </dsp:nvSpPr>
      <dsp:spPr>
        <a:xfrm rot="16200000">
          <a:off x="4235149" y="1301854"/>
          <a:ext cx="623438" cy="444028"/>
        </a:xfrm>
        <a:prstGeom prst="leftArrow">
          <a:avLst/>
        </a:prstGeom>
        <a:gradFill rotWithShape="0">
          <a:gsLst>
            <a:gs pos="0">
              <a:schemeClr val="accent3">
                <a:lumMod val="60000"/>
                <a:lumOff val="40000"/>
              </a:schemeClr>
            </a:gs>
            <a:gs pos="100000">
              <a:schemeClr val="accent3">
                <a:lumMod val="40000"/>
                <a:lumOff val="6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CA" sz="1900" kern="1200"/>
        </a:p>
      </dsp:txBody>
      <dsp:txXfrm>
        <a:off x="4301753" y="1457264"/>
        <a:ext cx="490230" cy="266416"/>
      </dsp:txXfrm>
    </dsp:sp>
    <dsp:sp modelId="{480627F0-65F1-46B3-B300-E3C7DB05A0D9}">
      <dsp:nvSpPr>
        <dsp:cNvPr id="0" name=""/>
        <dsp:cNvSpPr/>
      </dsp:nvSpPr>
      <dsp:spPr>
        <a:xfrm>
          <a:off x="3680385" y="3898"/>
          <a:ext cx="1732968" cy="914176"/>
        </a:xfrm>
        <a:prstGeom prst="ellipse">
          <a:avLst/>
        </a:prstGeom>
        <a:gradFill rotWithShape="0">
          <a:gsLst>
            <a:gs pos="0">
              <a:schemeClr val="tx2"/>
            </a:gs>
            <a:gs pos="100000">
              <a:schemeClr val="accent3"/>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I</a:t>
          </a:r>
          <a:r>
            <a:rPr lang="en-US" sz="1600" kern="1200" baseline="0" dirty="0"/>
            <a:t>ncome</a:t>
          </a:r>
          <a:endParaRPr lang="en-CA" sz="1600" kern="1200" baseline="0" dirty="0"/>
        </a:p>
      </dsp:txBody>
      <dsp:txXfrm>
        <a:off x="3934172" y="137776"/>
        <a:ext cx="1225394" cy="646420"/>
      </dsp:txXfrm>
    </dsp:sp>
    <dsp:sp modelId="{8CCDD076-B235-415F-A9A5-B23E0B08A7DD}">
      <dsp:nvSpPr>
        <dsp:cNvPr id="0" name=""/>
        <dsp:cNvSpPr/>
      </dsp:nvSpPr>
      <dsp:spPr>
        <a:xfrm rot="18602874">
          <a:off x="5037085" y="1590138"/>
          <a:ext cx="610058" cy="444028"/>
        </a:xfrm>
        <a:prstGeom prst="leftArrow">
          <a:avLst/>
        </a:prstGeom>
        <a:gradFill rotWithShape="0">
          <a:gsLst>
            <a:gs pos="0">
              <a:schemeClr val="accent3">
                <a:lumMod val="60000"/>
                <a:lumOff val="40000"/>
              </a:schemeClr>
            </a:gs>
            <a:gs pos="100000">
              <a:schemeClr val="accent3">
                <a:lumMod val="40000"/>
                <a:lumOff val="6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CA" sz="1900" kern="1200"/>
        </a:p>
      </dsp:txBody>
      <dsp:txXfrm>
        <a:off x="5060834" y="1729930"/>
        <a:ext cx="476850" cy="266416"/>
      </dsp:txXfrm>
    </dsp:sp>
    <dsp:sp modelId="{99EF1EA4-1FE1-4070-B74F-069EDCF462B9}">
      <dsp:nvSpPr>
        <dsp:cNvPr id="0" name=""/>
        <dsp:cNvSpPr/>
      </dsp:nvSpPr>
      <dsp:spPr>
        <a:xfrm>
          <a:off x="5208268" y="483421"/>
          <a:ext cx="1732968" cy="914176"/>
        </a:xfrm>
        <a:prstGeom prst="ellipse">
          <a:avLst/>
        </a:prstGeom>
        <a:gradFill rotWithShape="0">
          <a:gsLst>
            <a:gs pos="0">
              <a:schemeClr val="tx2"/>
            </a:gs>
            <a:gs pos="100000">
              <a:schemeClr val="accent3"/>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baseline="0" dirty="0"/>
            <a:t>Education</a:t>
          </a:r>
          <a:endParaRPr lang="en-CA" sz="1600" kern="1200" baseline="0" dirty="0"/>
        </a:p>
      </dsp:txBody>
      <dsp:txXfrm>
        <a:off x="5462055" y="617299"/>
        <a:ext cx="1225394" cy="646420"/>
      </dsp:txXfrm>
    </dsp:sp>
    <dsp:sp modelId="{D6CE9C50-1C2E-4E88-92E0-D946D9E61470}">
      <dsp:nvSpPr>
        <dsp:cNvPr id="0" name=""/>
        <dsp:cNvSpPr/>
      </dsp:nvSpPr>
      <dsp:spPr>
        <a:xfrm rot="20210265">
          <a:off x="5382246" y="2054642"/>
          <a:ext cx="580767" cy="444028"/>
        </a:xfrm>
        <a:prstGeom prst="rightArrow">
          <a:avLst>
            <a:gd name="adj1" fmla="val 60000"/>
            <a:gd name="adj2" fmla="val 50000"/>
          </a:avLst>
        </a:prstGeom>
        <a:gradFill rotWithShape="0">
          <a:gsLst>
            <a:gs pos="0">
              <a:schemeClr val="accent3">
                <a:lumMod val="60000"/>
                <a:lumOff val="40000"/>
              </a:schemeClr>
            </a:gs>
            <a:gs pos="100000">
              <a:schemeClr val="accent3">
                <a:lumMod val="40000"/>
                <a:lumOff val="6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CA" sz="1900" kern="1200"/>
        </a:p>
      </dsp:txBody>
      <dsp:txXfrm>
        <a:off x="5387615" y="2169646"/>
        <a:ext cx="447559" cy="266416"/>
      </dsp:txXfrm>
    </dsp:sp>
    <dsp:sp modelId="{DAE433BC-5F53-4208-8B69-11FBE27D5F04}">
      <dsp:nvSpPr>
        <dsp:cNvPr id="0" name=""/>
        <dsp:cNvSpPr/>
      </dsp:nvSpPr>
      <dsp:spPr>
        <a:xfrm>
          <a:off x="5997972" y="1309680"/>
          <a:ext cx="1732968" cy="914176"/>
        </a:xfrm>
        <a:prstGeom prst="ellipse">
          <a:avLst/>
        </a:prstGeom>
        <a:gradFill rotWithShape="0">
          <a:gsLst>
            <a:gs pos="0">
              <a:schemeClr val="tx2"/>
            </a:gs>
            <a:gs pos="100000">
              <a:schemeClr val="accent3"/>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baseline="0" dirty="0"/>
            <a:t>Working conditions</a:t>
          </a:r>
          <a:endParaRPr lang="en-CA" sz="1600" kern="1200" baseline="0" dirty="0"/>
        </a:p>
      </dsp:txBody>
      <dsp:txXfrm>
        <a:off x="6251759" y="1443558"/>
        <a:ext cx="1225394" cy="646420"/>
      </dsp:txXfrm>
    </dsp:sp>
    <dsp:sp modelId="{E4E0C0BA-C026-4A18-8D95-4E49CF08459D}">
      <dsp:nvSpPr>
        <dsp:cNvPr id="0" name=""/>
        <dsp:cNvSpPr/>
      </dsp:nvSpPr>
      <dsp:spPr>
        <a:xfrm>
          <a:off x="5466243" y="2536267"/>
          <a:ext cx="531494" cy="444028"/>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CA" sz="1900" kern="1200"/>
        </a:p>
      </dsp:txBody>
      <dsp:txXfrm>
        <a:off x="5466243" y="2625073"/>
        <a:ext cx="398286" cy="266416"/>
      </dsp:txXfrm>
    </dsp:sp>
    <dsp:sp modelId="{EFC6190C-C6C7-459C-AA07-409E9746FBC8}">
      <dsp:nvSpPr>
        <dsp:cNvPr id="0" name=""/>
        <dsp:cNvSpPr/>
      </dsp:nvSpPr>
      <dsp:spPr>
        <a:xfrm>
          <a:off x="6248442" y="2301193"/>
          <a:ext cx="1833491" cy="91417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baseline="0" dirty="0"/>
            <a:t>Child development</a:t>
          </a:r>
          <a:endParaRPr lang="en-CA" sz="1600" kern="1200" baseline="0" dirty="0"/>
        </a:p>
      </dsp:txBody>
      <dsp:txXfrm>
        <a:off x="6516951" y="2435071"/>
        <a:ext cx="1296473" cy="646420"/>
      </dsp:txXfrm>
    </dsp:sp>
    <dsp:sp modelId="{EF3BD076-F45D-4FA7-8431-7F6050611A3E}">
      <dsp:nvSpPr>
        <dsp:cNvPr id="0" name=""/>
        <dsp:cNvSpPr/>
      </dsp:nvSpPr>
      <dsp:spPr>
        <a:xfrm rot="1433493">
          <a:off x="5379386" y="3036086"/>
          <a:ext cx="591678" cy="444028"/>
        </a:xfrm>
        <a:prstGeom prst="leftArrow">
          <a:avLst/>
        </a:prstGeom>
        <a:gradFill rotWithShape="0">
          <a:gsLst>
            <a:gs pos="0">
              <a:schemeClr val="accent3">
                <a:lumMod val="60000"/>
                <a:lumOff val="40000"/>
              </a:schemeClr>
            </a:gs>
            <a:gs pos="100000">
              <a:schemeClr val="accent3">
                <a:lumMod val="40000"/>
                <a:lumOff val="6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CA" sz="1900" kern="1200"/>
        </a:p>
      </dsp:txBody>
      <dsp:txXfrm>
        <a:off x="5385093" y="3097917"/>
        <a:ext cx="458470" cy="266416"/>
      </dsp:txXfrm>
    </dsp:sp>
    <dsp:sp modelId="{FC9F8B68-75F5-45C0-BF9B-5884D925EFC6}">
      <dsp:nvSpPr>
        <dsp:cNvPr id="0" name=""/>
        <dsp:cNvSpPr/>
      </dsp:nvSpPr>
      <dsp:spPr>
        <a:xfrm>
          <a:off x="5997977" y="3327799"/>
          <a:ext cx="1732968" cy="914176"/>
        </a:xfrm>
        <a:prstGeom prst="ellipse">
          <a:avLst/>
        </a:prstGeom>
        <a:gradFill rotWithShape="0">
          <a:gsLst>
            <a:gs pos="0">
              <a:schemeClr val="tx2"/>
            </a:gs>
            <a:gs pos="100000">
              <a:schemeClr val="accent3"/>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baseline="0" dirty="0"/>
            <a:t>Food insecurity</a:t>
          </a:r>
          <a:endParaRPr lang="en-CA" sz="1600" kern="1200" baseline="0" dirty="0"/>
        </a:p>
      </dsp:txBody>
      <dsp:txXfrm>
        <a:off x="6251764" y="3461677"/>
        <a:ext cx="1225394" cy="646420"/>
      </dsp:txXfrm>
    </dsp:sp>
    <dsp:sp modelId="{1AB86689-7347-4C5E-92D9-1C502AA5BF26}">
      <dsp:nvSpPr>
        <dsp:cNvPr id="0" name=""/>
        <dsp:cNvSpPr/>
      </dsp:nvSpPr>
      <dsp:spPr>
        <a:xfrm rot="2965842">
          <a:off x="5058048" y="3564383"/>
          <a:ext cx="738134" cy="444028"/>
        </a:xfrm>
        <a:prstGeom prst="leftArrow">
          <a:avLst/>
        </a:prstGeom>
        <a:gradFill rotWithShape="0">
          <a:gsLst>
            <a:gs pos="0">
              <a:schemeClr val="accent3">
                <a:lumMod val="60000"/>
                <a:lumOff val="40000"/>
              </a:schemeClr>
            </a:gs>
            <a:gs pos="100000">
              <a:schemeClr val="accent3">
                <a:lumMod val="40000"/>
                <a:lumOff val="6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CA" sz="1900" kern="1200"/>
        </a:p>
      </dsp:txBody>
      <dsp:txXfrm>
        <a:off x="5081335" y="3602595"/>
        <a:ext cx="604926" cy="266416"/>
      </dsp:txXfrm>
    </dsp:sp>
    <dsp:sp modelId="{F463FE32-4786-419E-8DB3-80546F3AEE3A}">
      <dsp:nvSpPr>
        <dsp:cNvPr id="0" name=""/>
        <dsp:cNvSpPr/>
      </dsp:nvSpPr>
      <dsp:spPr>
        <a:xfrm>
          <a:off x="5383762" y="4290713"/>
          <a:ext cx="1732968" cy="914176"/>
        </a:xfrm>
        <a:prstGeom prst="ellipse">
          <a:avLst/>
        </a:prstGeom>
        <a:gradFill rotWithShape="0">
          <a:gsLst>
            <a:gs pos="0">
              <a:schemeClr val="tx2"/>
            </a:gs>
            <a:gs pos="100000">
              <a:schemeClr val="accent3"/>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baseline="0" dirty="0"/>
            <a:t>Housing</a:t>
          </a:r>
          <a:endParaRPr lang="en-CA" sz="1600" kern="1200" baseline="0" dirty="0"/>
        </a:p>
      </dsp:txBody>
      <dsp:txXfrm>
        <a:off x="5637549" y="4424591"/>
        <a:ext cx="1225394" cy="646420"/>
      </dsp:txXfrm>
    </dsp:sp>
    <dsp:sp modelId="{9523934D-2499-4EB0-AA2B-B2B8EDB0564D}">
      <dsp:nvSpPr>
        <dsp:cNvPr id="0" name=""/>
        <dsp:cNvSpPr/>
      </dsp:nvSpPr>
      <dsp:spPr>
        <a:xfrm rot="5400000">
          <a:off x="4235149" y="3770679"/>
          <a:ext cx="623438" cy="444028"/>
        </a:xfrm>
        <a:prstGeom prst="leftArrow">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CA" sz="1900" kern="1200"/>
        </a:p>
      </dsp:txBody>
      <dsp:txXfrm>
        <a:off x="4301753" y="3792881"/>
        <a:ext cx="490230" cy="266416"/>
      </dsp:txXfrm>
    </dsp:sp>
    <dsp:sp modelId="{E29B4249-F0A0-438D-A673-DC2ECD5501A0}">
      <dsp:nvSpPr>
        <dsp:cNvPr id="0" name=""/>
        <dsp:cNvSpPr/>
      </dsp:nvSpPr>
      <dsp:spPr>
        <a:xfrm>
          <a:off x="3680385" y="4598487"/>
          <a:ext cx="1732968" cy="91417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baseline="0" dirty="0"/>
            <a:t>Social exclusion</a:t>
          </a:r>
          <a:endParaRPr lang="en-CA" sz="1600" kern="1200" baseline="0" dirty="0"/>
        </a:p>
      </dsp:txBody>
      <dsp:txXfrm>
        <a:off x="3934172" y="4732365"/>
        <a:ext cx="1225394" cy="646420"/>
      </dsp:txXfrm>
    </dsp:sp>
    <dsp:sp modelId="{3AABBFFF-DCFE-45FE-9E88-E6B3C76AA969}">
      <dsp:nvSpPr>
        <dsp:cNvPr id="0" name=""/>
        <dsp:cNvSpPr/>
      </dsp:nvSpPr>
      <dsp:spPr>
        <a:xfrm rot="7765488">
          <a:off x="3403500" y="3525791"/>
          <a:ext cx="659694" cy="444028"/>
        </a:xfrm>
        <a:prstGeom prst="leftArrow">
          <a:avLst/>
        </a:prstGeom>
        <a:gradFill rotWithShape="0">
          <a:gsLst>
            <a:gs pos="0">
              <a:schemeClr val="accent2">
                <a:lumMod val="60000"/>
                <a:lumOff val="40000"/>
              </a:schemeClr>
            </a:gs>
            <a:gs pos="100000">
              <a:schemeClr val="accent2">
                <a:lumMod val="40000"/>
                <a:lumOff val="6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CA" sz="1900" kern="1200"/>
        </a:p>
      </dsp:txBody>
      <dsp:txXfrm rot="10800000">
        <a:off x="3512402" y="3563148"/>
        <a:ext cx="526486" cy="266416"/>
      </dsp:txXfrm>
    </dsp:sp>
    <dsp:sp modelId="{E3FC4E3A-AB51-412C-B714-7EAED934770B}">
      <dsp:nvSpPr>
        <dsp:cNvPr id="0" name=""/>
        <dsp:cNvSpPr/>
      </dsp:nvSpPr>
      <dsp:spPr>
        <a:xfrm>
          <a:off x="2115010" y="4205230"/>
          <a:ext cx="1732968" cy="914176"/>
        </a:xfrm>
        <a:prstGeom prst="ellipse">
          <a:avLst/>
        </a:prstGeom>
        <a:gradFill rotWithShape="0">
          <a:gsLst>
            <a:gs pos="0">
              <a:schemeClr val="accent2"/>
            </a:gs>
            <a:gs pos="100000">
              <a:schemeClr val="accent2">
                <a:lumMod val="60000"/>
                <a:lumOff val="4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baseline="0" dirty="0"/>
            <a:t>Health services</a:t>
          </a:r>
          <a:endParaRPr lang="en-CA" sz="1600" kern="1200" baseline="0" dirty="0"/>
        </a:p>
      </dsp:txBody>
      <dsp:txXfrm>
        <a:off x="2368797" y="4339108"/>
        <a:ext cx="1225394" cy="646420"/>
      </dsp:txXfrm>
    </dsp:sp>
    <dsp:sp modelId="{4A488554-08E3-4639-AE89-D47BCEF1BE8C}">
      <dsp:nvSpPr>
        <dsp:cNvPr id="0" name=""/>
        <dsp:cNvSpPr/>
      </dsp:nvSpPr>
      <dsp:spPr>
        <a:xfrm rot="9338391">
          <a:off x="3156447" y="3036872"/>
          <a:ext cx="569599" cy="444028"/>
        </a:xfrm>
        <a:prstGeom prst="leftArrow">
          <a:avLst/>
        </a:prstGeom>
        <a:gradFill rotWithShape="0">
          <a:gsLst>
            <a:gs pos="0">
              <a:schemeClr val="accent3">
                <a:lumMod val="60000"/>
                <a:lumOff val="40000"/>
              </a:schemeClr>
            </a:gs>
            <a:gs pos="100000">
              <a:schemeClr val="accent3">
                <a:lumMod val="40000"/>
                <a:lumOff val="6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CA" sz="1900" kern="1200"/>
        </a:p>
      </dsp:txBody>
      <dsp:txXfrm rot="10800000">
        <a:off x="3283725" y="3098206"/>
        <a:ext cx="436391" cy="266416"/>
      </dsp:txXfrm>
    </dsp:sp>
    <dsp:sp modelId="{3DF20F2D-6011-4133-91F2-DAA8BEBE854B}">
      <dsp:nvSpPr>
        <dsp:cNvPr id="0" name=""/>
        <dsp:cNvSpPr/>
      </dsp:nvSpPr>
      <dsp:spPr>
        <a:xfrm>
          <a:off x="1413058" y="3327797"/>
          <a:ext cx="1732968" cy="914176"/>
        </a:xfrm>
        <a:prstGeom prst="ellipse">
          <a:avLst/>
        </a:prstGeom>
        <a:gradFill rotWithShape="0">
          <a:gsLst>
            <a:gs pos="0">
              <a:schemeClr val="tx2"/>
            </a:gs>
            <a:gs pos="100000">
              <a:schemeClr val="accent3"/>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baseline="0" dirty="0"/>
            <a:t>Aboriginal status</a:t>
          </a:r>
          <a:endParaRPr lang="en-CA" sz="1600" kern="1200" baseline="0" dirty="0"/>
        </a:p>
      </dsp:txBody>
      <dsp:txXfrm>
        <a:off x="1666845" y="3461675"/>
        <a:ext cx="1225394" cy="646420"/>
      </dsp:txXfrm>
    </dsp:sp>
    <dsp:sp modelId="{C4BEC66B-5B8A-4358-B01F-95BF38F9439A}">
      <dsp:nvSpPr>
        <dsp:cNvPr id="0" name=""/>
        <dsp:cNvSpPr/>
      </dsp:nvSpPr>
      <dsp:spPr>
        <a:xfrm rot="10800000">
          <a:off x="3124122" y="2536267"/>
          <a:ext cx="511622" cy="444028"/>
        </a:xfrm>
        <a:prstGeom prst="leftArrow">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CA" sz="1900" kern="1200"/>
        </a:p>
      </dsp:txBody>
      <dsp:txXfrm rot="10800000">
        <a:off x="3257330" y="2625073"/>
        <a:ext cx="378414" cy="266416"/>
      </dsp:txXfrm>
    </dsp:sp>
    <dsp:sp modelId="{BDA29E02-061E-4020-B6D5-D84C7A34F296}">
      <dsp:nvSpPr>
        <dsp:cNvPr id="0" name=""/>
        <dsp:cNvSpPr/>
      </dsp:nvSpPr>
      <dsp:spPr>
        <a:xfrm>
          <a:off x="1149822" y="2301193"/>
          <a:ext cx="1732968" cy="91417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baseline="0" dirty="0"/>
            <a:t>Gender</a:t>
          </a:r>
          <a:endParaRPr lang="en-CA" sz="1600" kern="1200" baseline="0" dirty="0"/>
        </a:p>
      </dsp:txBody>
      <dsp:txXfrm>
        <a:off x="1403609" y="2435071"/>
        <a:ext cx="1225394" cy="646420"/>
      </dsp:txXfrm>
    </dsp:sp>
    <dsp:sp modelId="{62AC447D-06E7-4E18-8785-E96F23D2BFA2}">
      <dsp:nvSpPr>
        <dsp:cNvPr id="0" name=""/>
        <dsp:cNvSpPr/>
      </dsp:nvSpPr>
      <dsp:spPr>
        <a:xfrm rot="12200202">
          <a:off x="3235573" y="2079190"/>
          <a:ext cx="503689" cy="444028"/>
        </a:xfrm>
        <a:prstGeom prst="leftArrow">
          <a:avLst/>
        </a:prstGeom>
        <a:gradFill rotWithShape="0">
          <a:gsLst>
            <a:gs pos="0">
              <a:schemeClr val="accent3">
                <a:lumMod val="60000"/>
                <a:lumOff val="40000"/>
              </a:schemeClr>
            </a:gs>
            <a:gs pos="100000">
              <a:schemeClr val="accent3">
                <a:lumMod val="40000"/>
                <a:lumOff val="6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CA" sz="1900" kern="1200"/>
        </a:p>
      </dsp:txBody>
      <dsp:txXfrm rot="10800000">
        <a:off x="3363332" y="2194380"/>
        <a:ext cx="370481" cy="266416"/>
      </dsp:txXfrm>
    </dsp:sp>
    <dsp:sp modelId="{162A48BC-9ADB-4DEE-9066-4CBA145A4EA0}">
      <dsp:nvSpPr>
        <dsp:cNvPr id="0" name=""/>
        <dsp:cNvSpPr/>
      </dsp:nvSpPr>
      <dsp:spPr>
        <a:xfrm>
          <a:off x="1500804" y="1360862"/>
          <a:ext cx="1732968" cy="914176"/>
        </a:xfrm>
        <a:prstGeom prst="ellipse">
          <a:avLst/>
        </a:prstGeom>
        <a:gradFill rotWithShape="0">
          <a:gsLst>
            <a:gs pos="0">
              <a:schemeClr val="tx2"/>
            </a:gs>
            <a:gs pos="100000">
              <a:schemeClr val="accent3"/>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baseline="0" dirty="0"/>
            <a:t>Race</a:t>
          </a:r>
          <a:endParaRPr lang="en-CA" sz="1600" kern="1200" baseline="0" dirty="0"/>
        </a:p>
      </dsp:txBody>
      <dsp:txXfrm>
        <a:off x="1754591" y="1494740"/>
        <a:ext cx="1225394" cy="646420"/>
      </dsp:txXfrm>
    </dsp:sp>
    <dsp:sp modelId="{A09121BD-73E6-4545-95E4-85C18DAC5699}">
      <dsp:nvSpPr>
        <dsp:cNvPr id="0" name=""/>
        <dsp:cNvSpPr/>
      </dsp:nvSpPr>
      <dsp:spPr>
        <a:xfrm rot="13853592">
          <a:off x="3477989" y="1587784"/>
          <a:ext cx="595763" cy="444028"/>
        </a:xfrm>
        <a:prstGeom prst="leftArrow">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CA" sz="1900" kern="1200"/>
        </a:p>
      </dsp:txBody>
      <dsp:txXfrm rot="10800000">
        <a:off x="3586605" y="1728273"/>
        <a:ext cx="462555" cy="266416"/>
      </dsp:txXfrm>
    </dsp:sp>
    <dsp:sp modelId="{44E4A26E-CF36-4DE7-A51E-EE9C2A6431A7}">
      <dsp:nvSpPr>
        <dsp:cNvPr id="0" name=""/>
        <dsp:cNvSpPr/>
      </dsp:nvSpPr>
      <dsp:spPr>
        <a:xfrm>
          <a:off x="2202749" y="483404"/>
          <a:ext cx="1732968" cy="91417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baseline="0" dirty="0"/>
            <a:t>Disab</a:t>
          </a:r>
          <a:r>
            <a:rPr lang="en-US" sz="1600" kern="1200" dirty="0"/>
            <a:t>ility</a:t>
          </a:r>
          <a:endParaRPr lang="en-CA" sz="1600" kern="1200" dirty="0"/>
        </a:p>
      </dsp:txBody>
      <dsp:txXfrm>
        <a:off x="2456536" y="617282"/>
        <a:ext cx="1225394" cy="6464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428067-C2AB-442D-AEA7-2DD7D483C004}">
      <dsp:nvSpPr>
        <dsp:cNvPr id="0" name=""/>
        <dsp:cNvSpPr/>
      </dsp:nvSpPr>
      <dsp:spPr>
        <a:xfrm>
          <a:off x="0" y="0"/>
          <a:ext cx="1591259" cy="4133056"/>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t" anchorCtr="1">
          <a:noAutofit/>
        </a:bodyPr>
        <a:lstStyle/>
        <a:p>
          <a:pPr marL="0" lvl="0" indent="0" algn="l" defTabSz="844550">
            <a:lnSpc>
              <a:spcPct val="90000"/>
            </a:lnSpc>
            <a:spcBef>
              <a:spcPct val="0"/>
            </a:spcBef>
            <a:spcAft>
              <a:spcPct val="35000"/>
            </a:spcAft>
            <a:buNone/>
          </a:pPr>
          <a:r>
            <a:rPr lang="en-CA" sz="1900" kern="1200" dirty="0"/>
            <a:t>SES</a:t>
          </a:r>
        </a:p>
        <a:p>
          <a:pPr marL="114300" lvl="1" indent="-114300" algn="l" defTabSz="666750">
            <a:lnSpc>
              <a:spcPct val="90000"/>
            </a:lnSpc>
            <a:spcBef>
              <a:spcPct val="0"/>
            </a:spcBef>
            <a:spcAft>
              <a:spcPct val="15000"/>
            </a:spcAft>
            <a:buChar char="•"/>
          </a:pPr>
          <a:r>
            <a:rPr lang="en-CA" sz="1500" kern="1200" dirty="0"/>
            <a:t>Food premises</a:t>
          </a:r>
        </a:p>
        <a:p>
          <a:pPr marL="114300" lvl="1" indent="-114300" algn="l" defTabSz="666750">
            <a:lnSpc>
              <a:spcPct val="90000"/>
            </a:lnSpc>
            <a:spcBef>
              <a:spcPct val="0"/>
            </a:spcBef>
            <a:spcAft>
              <a:spcPct val="15000"/>
            </a:spcAft>
            <a:buChar char="•"/>
          </a:pPr>
          <a:r>
            <a:rPr lang="en-CA" sz="1500" kern="1200" dirty="0"/>
            <a:t>SDWS</a:t>
          </a:r>
        </a:p>
        <a:p>
          <a:pPr marL="114300" lvl="1" indent="-114300" algn="l" defTabSz="666750">
            <a:lnSpc>
              <a:spcPct val="90000"/>
            </a:lnSpc>
            <a:spcBef>
              <a:spcPct val="0"/>
            </a:spcBef>
            <a:spcAft>
              <a:spcPct val="15000"/>
            </a:spcAft>
            <a:buChar char="•"/>
          </a:pPr>
          <a:r>
            <a:rPr lang="en-CA" sz="1500" kern="1200" dirty="0"/>
            <a:t>Housing</a:t>
          </a:r>
        </a:p>
        <a:p>
          <a:pPr marL="114300" lvl="1" indent="-114300" algn="l" defTabSz="666750">
            <a:lnSpc>
              <a:spcPct val="90000"/>
            </a:lnSpc>
            <a:spcBef>
              <a:spcPct val="0"/>
            </a:spcBef>
            <a:spcAft>
              <a:spcPct val="15000"/>
            </a:spcAft>
            <a:buChar char="•"/>
          </a:pPr>
          <a:r>
            <a:rPr lang="en-CA" sz="1500" kern="1200" dirty="0"/>
            <a:t>Built environ.</a:t>
          </a:r>
        </a:p>
      </dsp:txBody>
      <dsp:txXfrm>
        <a:off x="0" y="1653222"/>
        <a:ext cx="1591259" cy="1653222"/>
      </dsp:txXfrm>
    </dsp:sp>
    <dsp:sp modelId="{5A636E08-31AC-4F92-A85E-846F6CB0EA14}">
      <dsp:nvSpPr>
        <dsp:cNvPr id="0" name=""/>
        <dsp:cNvSpPr/>
      </dsp:nvSpPr>
      <dsp:spPr>
        <a:xfrm>
          <a:off x="107475" y="247983"/>
          <a:ext cx="1376307" cy="137630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E045429-94F4-4F00-BFD3-6C1CF7561432}">
      <dsp:nvSpPr>
        <dsp:cNvPr id="0" name=""/>
        <dsp:cNvSpPr/>
      </dsp:nvSpPr>
      <dsp:spPr>
        <a:xfrm>
          <a:off x="1638997" y="0"/>
          <a:ext cx="1591259" cy="4133056"/>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t" anchorCtr="1">
          <a:noAutofit/>
        </a:bodyPr>
        <a:lstStyle/>
        <a:p>
          <a:pPr marL="0" lvl="0" indent="0" algn="l" defTabSz="844550">
            <a:lnSpc>
              <a:spcPct val="90000"/>
            </a:lnSpc>
            <a:spcBef>
              <a:spcPct val="0"/>
            </a:spcBef>
            <a:spcAft>
              <a:spcPct val="35000"/>
            </a:spcAft>
            <a:buNone/>
          </a:pPr>
          <a:r>
            <a:rPr lang="en-CA" sz="1900" kern="1200" dirty="0"/>
            <a:t>Culture &amp; Language</a:t>
          </a:r>
        </a:p>
        <a:p>
          <a:pPr marL="114300" lvl="1" indent="-114300" algn="l" defTabSz="666750">
            <a:lnSpc>
              <a:spcPct val="90000"/>
            </a:lnSpc>
            <a:spcBef>
              <a:spcPct val="0"/>
            </a:spcBef>
            <a:spcAft>
              <a:spcPct val="15000"/>
            </a:spcAft>
            <a:buChar char="•"/>
          </a:pPr>
          <a:r>
            <a:rPr lang="en-CA" sz="1500" kern="1200" dirty="0"/>
            <a:t>Food premises</a:t>
          </a:r>
        </a:p>
        <a:p>
          <a:pPr marL="114300" lvl="1" indent="-114300" algn="l" defTabSz="666750">
            <a:lnSpc>
              <a:spcPct val="90000"/>
            </a:lnSpc>
            <a:spcBef>
              <a:spcPct val="0"/>
            </a:spcBef>
            <a:spcAft>
              <a:spcPct val="15000"/>
            </a:spcAft>
            <a:buChar char="•"/>
          </a:pPr>
          <a:r>
            <a:rPr lang="en-CA" sz="1500" kern="1200" dirty="0"/>
            <a:t>PSEs</a:t>
          </a:r>
        </a:p>
      </dsp:txBody>
      <dsp:txXfrm>
        <a:off x="1638997" y="1653222"/>
        <a:ext cx="1591259" cy="1653222"/>
      </dsp:txXfrm>
    </dsp:sp>
    <dsp:sp modelId="{87C8984D-C485-4ECD-85B0-EC0146778939}">
      <dsp:nvSpPr>
        <dsp:cNvPr id="0" name=""/>
        <dsp:cNvSpPr/>
      </dsp:nvSpPr>
      <dsp:spPr>
        <a:xfrm>
          <a:off x="1746473" y="247983"/>
          <a:ext cx="1376307" cy="1376307"/>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9A9A2CC-C782-45D3-B00E-EAD3F2360456}">
      <dsp:nvSpPr>
        <dsp:cNvPr id="0" name=""/>
        <dsp:cNvSpPr/>
      </dsp:nvSpPr>
      <dsp:spPr>
        <a:xfrm>
          <a:off x="3277994" y="0"/>
          <a:ext cx="1591259" cy="4133056"/>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t" anchorCtr="1">
          <a:noAutofit/>
        </a:bodyPr>
        <a:lstStyle/>
        <a:p>
          <a:pPr marL="0" lvl="0" indent="0" algn="l" defTabSz="844550">
            <a:lnSpc>
              <a:spcPct val="90000"/>
            </a:lnSpc>
            <a:spcBef>
              <a:spcPct val="0"/>
            </a:spcBef>
            <a:spcAft>
              <a:spcPct val="35000"/>
            </a:spcAft>
            <a:buNone/>
          </a:pPr>
          <a:r>
            <a:rPr lang="en-CA" sz="1900" kern="1200" dirty="0"/>
            <a:t>Literacy &amp; Education</a:t>
          </a:r>
        </a:p>
        <a:p>
          <a:pPr marL="114300" lvl="1" indent="-114300" algn="l" defTabSz="666750">
            <a:lnSpc>
              <a:spcPct val="90000"/>
            </a:lnSpc>
            <a:spcBef>
              <a:spcPct val="0"/>
            </a:spcBef>
            <a:spcAft>
              <a:spcPct val="15000"/>
            </a:spcAft>
            <a:buChar char="•"/>
          </a:pPr>
          <a:r>
            <a:rPr lang="en-CA" sz="1500" kern="1200" dirty="0"/>
            <a:t>SDWS</a:t>
          </a:r>
        </a:p>
        <a:p>
          <a:pPr marL="114300" lvl="1" indent="-114300" algn="l" defTabSz="666750">
            <a:lnSpc>
              <a:spcPct val="90000"/>
            </a:lnSpc>
            <a:spcBef>
              <a:spcPct val="0"/>
            </a:spcBef>
            <a:spcAft>
              <a:spcPct val="15000"/>
            </a:spcAft>
            <a:buChar char="•"/>
          </a:pPr>
          <a:r>
            <a:rPr lang="en-CA" sz="1500" kern="1200" dirty="0"/>
            <a:t>Food premises</a:t>
          </a:r>
        </a:p>
        <a:p>
          <a:pPr marL="114300" lvl="1" indent="-114300" algn="l" defTabSz="666750">
            <a:lnSpc>
              <a:spcPct val="90000"/>
            </a:lnSpc>
            <a:spcBef>
              <a:spcPct val="0"/>
            </a:spcBef>
            <a:spcAft>
              <a:spcPct val="15000"/>
            </a:spcAft>
            <a:buChar char="•"/>
          </a:pPr>
          <a:r>
            <a:rPr lang="en-CA" sz="1500" kern="1200" dirty="0"/>
            <a:t>PSEs</a:t>
          </a:r>
        </a:p>
      </dsp:txBody>
      <dsp:txXfrm>
        <a:off x="3277994" y="1653222"/>
        <a:ext cx="1591259" cy="1653222"/>
      </dsp:txXfrm>
    </dsp:sp>
    <dsp:sp modelId="{ABD32C3F-8543-4828-A211-9A3AF141F6B7}">
      <dsp:nvSpPr>
        <dsp:cNvPr id="0" name=""/>
        <dsp:cNvSpPr/>
      </dsp:nvSpPr>
      <dsp:spPr>
        <a:xfrm>
          <a:off x="3385470" y="247983"/>
          <a:ext cx="1376307" cy="1376307"/>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A2FA297-6474-43D9-8C5A-1DD5141862B3}">
      <dsp:nvSpPr>
        <dsp:cNvPr id="0" name=""/>
        <dsp:cNvSpPr/>
      </dsp:nvSpPr>
      <dsp:spPr>
        <a:xfrm>
          <a:off x="4916991" y="0"/>
          <a:ext cx="1591259" cy="4133056"/>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t" anchorCtr="1">
          <a:noAutofit/>
        </a:bodyPr>
        <a:lstStyle/>
        <a:p>
          <a:pPr marL="0" lvl="0" indent="0" algn="l" defTabSz="844550">
            <a:lnSpc>
              <a:spcPct val="90000"/>
            </a:lnSpc>
            <a:spcBef>
              <a:spcPct val="0"/>
            </a:spcBef>
            <a:spcAft>
              <a:spcPct val="35000"/>
            </a:spcAft>
            <a:buNone/>
          </a:pPr>
          <a:r>
            <a:rPr lang="en-CA" sz="1900" kern="1200" dirty="0"/>
            <a:t>Psycho-social</a:t>
          </a:r>
        </a:p>
        <a:p>
          <a:pPr marL="114300" lvl="1" indent="-114300" algn="l" defTabSz="666750">
            <a:lnSpc>
              <a:spcPct val="90000"/>
            </a:lnSpc>
            <a:spcBef>
              <a:spcPct val="0"/>
            </a:spcBef>
            <a:spcAft>
              <a:spcPct val="15000"/>
            </a:spcAft>
            <a:buChar char="•"/>
          </a:pPr>
          <a:r>
            <a:rPr lang="en-CA" sz="1500" kern="1200" dirty="0"/>
            <a:t>Housing</a:t>
          </a:r>
        </a:p>
        <a:p>
          <a:pPr marL="114300" lvl="1" indent="-114300" algn="l" defTabSz="666750">
            <a:lnSpc>
              <a:spcPct val="90000"/>
            </a:lnSpc>
            <a:spcBef>
              <a:spcPct val="0"/>
            </a:spcBef>
            <a:spcAft>
              <a:spcPct val="15000"/>
            </a:spcAft>
            <a:buChar char="•"/>
          </a:pPr>
          <a:r>
            <a:rPr lang="en-CA" sz="1500" kern="1200" dirty="0"/>
            <a:t>Food premises</a:t>
          </a:r>
        </a:p>
      </dsp:txBody>
      <dsp:txXfrm>
        <a:off x="4916991" y="1653222"/>
        <a:ext cx="1591259" cy="1653222"/>
      </dsp:txXfrm>
    </dsp:sp>
    <dsp:sp modelId="{6ABCBD19-BBDF-433A-9F10-6720E7845C03}">
      <dsp:nvSpPr>
        <dsp:cNvPr id="0" name=""/>
        <dsp:cNvSpPr/>
      </dsp:nvSpPr>
      <dsp:spPr>
        <a:xfrm>
          <a:off x="5024467" y="247983"/>
          <a:ext cx="1376307" cy="1376307"/>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98C6173-1300-4307-8E27-282AED8C6786}">
      <dsp:nvSpPr>
        <dsp:cNvPr id="0" name=""/>
        <dsp:cNvSpPr/>
      </dsp:nvSpPr>
      <dsp:spPr>
        <a:xfrm>
          <a:off x="6555988" y="0"/>
          <a:ext cx="1591259" cy="4133056"/>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t" anchorCtr="1">
          <a:noAutofit/>
        </a:bodyPr>
        <a:lstStyle/>
        <a:p>
          <a:pPr marL="0" lvl="0" indent="0" algn="l" defTabSz="844550">
            <a:lnSpc>
              <a:spcPct val="90000"/>
            </a:lnSpc>
            <a:spcBef>
              <a:spcPct val="0"/>
            </a:spcBef>
            <a:spcAft>
              <a:spcPct val="35000"/>
            </a:spcAft>
            <a:buNone/>
          </a:pPr>
          <a:r>
            <a:rPr lang="en-CA" sz="1900" kern="1200" dirty="0"/>
            <a:t>Geography</a:t>
          </a:r>
        </a:p>
        <a:p>
          <a:pPr marL="114300" lvl="1" indent="-114300" algn="l" defTabSz="666750">
            <a:lnSpc>
              <a:spcPct val="90000"/>
            </a:lnSpc>
            <a:spcBef>
              <a:spcPct val="0"/>
            </a:spcBef>
            <a:spcAft>
              <a:spcPct val="15000"/>
            </a:spcAft>
            <a:buChar char="•"/>
          </a:pPr>
          <a:r>
            <a:rPr lang="en-CA" sz="1500" kern="1200" dirty="0"/>
            <a:t>SDWS</a:t>
          </a:r>
        </a:p>
        <a:p>
          <a:pPr marL="114300" lvl="1" indent="-114300" algn="l" defTabSz="666750">
            <a:lnSpc>
              <a:spcPct val="90000"/>
            </a:lnSpc>
            <a:spcBef>
              <a:spcPct val="0"/>
            </a:spcBef>
            <a:spcAft>
              <a:spcPct val="15000"/>
            </a:spcAft>
            <a:buChar char="•"/>
          </a:pPr>
          <a:r>
            <a:rPr lang="en-CA" sz="1500" kern="1200" dirty="0"/>
            <a:t>Food premises</a:t>
          </a:r>
        </a:p>
        <a:p>
          <a:pPr marL="114300" lvl="1" indent="-114300" algn="l" defTabSz="666750">
            <a:lnSpc>
              <a:spcPct val="90000"/>
            </a:lnSpc>
            <a:spcBef>
              <a:spcPct val="0"/>
            </a:spcBef>
            <a:spcAft>
              <a:spcPct val="15000"/>
            </a:spcAft>
            <a:buChar char="•"/>
          </a:pPr>
          <a:r>
            <a:rPr lang="en-CA" sz="1500" kern="1200" dirty="0"/>
            <a:t>Built environ.</a:t>
          </a:r>
        </a:p>
      </dsp:txBody>
      <dsp:txXfrm>
        <a:off x="6555988" y="1653222"/>
        <a:ext cx="1591259" cy="1653222"/>
      </dsp:txXfrm>
    </dsp:sp>
    <dsp:sp modelId="{56F0C6A6-F1E5-4DE0-A205-508932B1AE8F}">
      <dsp:nvSpPr>
        <dsp:cNvPr id="0" name=""/>
        <dsp:cNvSpPr/>
      </dsp:nvSpPr>
      <dsp:spPr>
        <a:xfrm>
          <a:off x="6663464" y="247983"/>
          <a:ext cx="1376307" cy="1376307"/>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t="-15000" b="-15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C982BF4-6F76-4377-A878-8D354C37AF7C}">
      <dsp:nvSpPr>
        <dsp:cNvPr id="0" name=""/>
        <dsp:cNvSpPr/>
      </dsp:nvSpPr>
      <dsp:spPr>
        <a:xfrm>
          <a:off x="325889" y="3306444"/>
          <a:ext cx="7495468" cy="619958"/>
        </a:xfrm>
        <a:prstGeom prst="leftRight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4C6502-F738-4BD5-9575-792DA70EF0BA}" type="datetimeFigureOut">
              <a:rPr lang="en-CA" smtClean="0"/>
              <a:t>2018-11-19</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46560A-3089-48A8-85A3-A5355F2ACE7D}" type="slidenum">
              <a:rPr lang="en-CA" smtClean="0"/>
              <a:t>‹#›</a:t>
            </a:fld>
            <a:endParaRPr lang="en-CA"/>
          </a:p>
        </p:txBody>
      </p:sp>
    </p:spTree>
    <p:extLst>
      <p:ext uri="{BB962C8B-B14F-4D97-AF65-F5344CB8AC3E}">
        <p14:creationId xmlns:p14="http://schemas.microsoft.com/office/powerpoint/2010/main" val="3899287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youtu.be/WDgoZXoUKAo"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bccdc.ca/resource-gallery/Documents/Educational%20Materials/EH/BCCDC_primer_2.pdf"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youtu.be/gCpp9r8PAAc"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027EC4-C7DE-4D46-ABC8-6C4D875235C1}"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16343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Many of the barriers that were discussed by EPHPs in focus groups</a:t>
            </a:r>
            <a:r>
              <a:rPr lang="en-US" b="0" baseline="0" dirty="0"/>
              <a:t> closely link to the social determinants of health.</a:t>
            </a:r>
          </a:p>
          <a:p>
            <a:r>
              <a:rPr lang="en-US" baseline="0" dirty="0"/>
              <a:t>For example…..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1" u="sng"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1" u="none" baseline="0" dirty="0"/>
              <a:t>--CLICK FOR ANIMATIED BUBBLES TO APPEAR--</a:t>
            </a:r>
          </a:p>
          <a:p>
            <a:endParaRPr lang="en-US" baseline="0" dirty="0"/>
          </a:p>
          <a:p>
            <a:r>
              <a:rPr lang="en-US" baseline="0" dirty="0"/>
              <a:t>Income – ability to pay for maintenance or upgrades</a:t>
            </a:r>
          </a:p>
          <a:p>
            <a:r>
              <a:rPr lang="en-US" baseline="0" dirty="0"/>
              <a:t>Education – literacy and comprehension of regulations and requirements</a:t>
            </a:r>
          </a:p>
          <a:p>
            <a:r>
              <a:rPr lang="en-US" baseline="0" dirty="0"/>
              <a:t>Working conditions – working when sick because of income or job security issues</a:t>
            </a:r>
          </a:p>
          <a:p>
            <a:r>
              <a:rPr lang="en-US" baseline="0" dirty="0"/>
              <a:t>Food insecurity – the use of meat and foods from non-approved sources in aboriginal or remote communities with limited access to alternatives</a:t>
            </a:r>
          </a:p>
          <a:p>
            <a:r>
              <a:rPr lang="en-US" baseline="0" dirty="0"/>
              <a:t>Housing – issues such as bed bugs or </a:t>
            </a:r>
            <a:r>
              <a:rPr lang="en-US" baseline="0" dirty="0" err="1"/>
              <a:t>mould</a:t>
            </a:r>
            <a:r>
              <a:rPr lang="en-US" baseline="0" dirty="0"/>
              <a:t> often relate to social determinants of health</a:t>
            </a:r>
          </a:p>
          <a:p>
            <a:r>
              <a:rPr lang="en-US" baseline="0" dirty="0"/>
              <a:t>Race – cultural differences were frequently cited barrier in this study</a:t>
            </a:r>
          </a:p>
          <a:p>
            <a:r>
              <a:rPr lang="en-US" baseline="0" dirty="0"/>
              <a:t>Aboriginal status – food security and remote communities are common issues</a:t>
            </a:r>
          </a:p>
          <a:p>
            <a:r>
              <a:rPr lang="en-US" baseline="0" dirty="0"/>
              <a:t>Health services – the EPHP/inspection process is part of the public health service and should be equitable in terms of support and protecting the public from health hazards</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baseline="0" dirty="0"/>
              <a:t>(based on </a:t>
            </a:r>
            <a:r>
              <a:rPr lang="en-US" i="1" baseline="0" dirty="0" err="1"/>
              <a:t>Mikkonen</a:t>
            </a:r>
            <a:r>
              <a:rPr lang="en-US" i="1" baseline="0" dirty="0"/>
              <a:t> and Raphael 2010 – Social determinants of health: The Canadian facts)</a:t>
            </a:r>
          </a:p>
          <a:p>
            <a:endParaRPr lang="en-C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A627108-C24E-234C-96E8-744609152E7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72694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charset="0"/>
              </a:rPr>
              <a:t>SDH do not exist in isolation.</a:t>
            </a:r>
            <a:r>
              <a:rPr lang="en-US" baseline="0" dirty="0">
                <a:latin typeface="Times" charset="0"/>
              </a:rPr>
              <a:t>  Addressing them is not an endpoint – e.g., “there, we have addressed food security – all done!”  </a:t>
            </a:r>
          </a:p>
          <a:p>
            <a:r>
              <a:rPr lang="en-US" baseline="0" dirty="0">
                <a:latin typeface="Times" charset="0"/>
              </a:rPr>
              <a:t>It is a map that we need to keep navigating to get to health.</a:t>
            </a:r>
          </a:p>
          <a:p>
            <a:endParaRPr lang="en-US" baseline="0" dirty="0">
              <a:latin typeface="Times" charset="0"/>
            </a:endParaRPr>
          </a:p>
          <a:p>
            <a:r>
              <a:rPr lang="en-US" baseline="0" dirty="0">
                <a:latin typeface="Times" charset="0"/>
              </a:rPr>
              <a:t>(Slide adapted from NCCDH.)</a:t>
            </a:r>
          </a:p>
          <a:p>
            <a:endParaRPr lang="en-US" i="1" baseline="0" dirty="0">
              <a:latin typeface="Times" charset="0"/>
            </a:endParaRPr>
          </a:p>
          <a:p>
            <a:r>
              <a:rPr lang="en-US" i="1" baseline="0" dirty="0">
                <a:latin typeface="Times" charset="0"/>
              </a:rPr>
              <a:t>NOTES:</a:t>
            </a:r>
          </a:p>
          <a:p>
            <a:r>
              <a:rPr lang="en-US" i="1" baseline="0" dirty="0">
                <a:latin typeface="Times" charset="0"/>
              </a:rPr>
              <a:t>This describes the relationship between SDH, health equity, and environmental public health work. It highlights the value of overlaying a health equity lens (i.e., attention to SDH) onto EPH work. It also shows that SDH are everyone’s business – not just for social services to address. </a:t>
            </a:r>
            <a:endParaRPr lang="en-US" i="1" dirty="0">
              <a:latin typeface="Times" charset="0"/>
            </a:endParaRP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719">
              <a:defRPr sz="2400">
                <a:solidFill>
                  <a:schemeClr val="tx1"/>
                </a:solidFill>
                <a:latin typeface="Times" charset="0"/>
                <a:ea typeface="MS PGothic" pitchFamily="34" charset="-128"/>
              </a:defRPr>
            </a:lvl1pPr>
            <a:lvl2pPr marL="771450" indent="-296711" defTabSz="957719">
              <a:defRPr sz="2400">
                <a:solidFill>
                  <a:schemeClr val="tx1"/>
                </a:solidFill>
                <a:latin typeface="Times" charset="0"/>
                <a:ea typeface="MS PGothic" pitchFamily="34" charset="-128"/>
              </a:defRPr>
            </a:lvl2pPr>
            <a:lvl3pPr marL="1186847" indent="-237369" defTabSz="957719">
              <a:defRPr sz="2400">
                <a:solidFill>
                  <a:schemeClr val="tx1"/>
                </a:solidFill>
                <a:latin typeface="Times" charset="0"/>
                <a:ea typeface="MS PGothic" pitchFamily="34" charset="-128"/>
              </a:defRPr>
            </a:lvl3pPr>
            <a:lvl4pPr marL="1661585" indent="-237369" defTabSz="957719">
              <a:defRPr sz="2400">
                <a:solidFill>
                  <a:schemeClr val="tx1"/>
                </a:solidFill>
                <a:latin typeface="Times" charset="0"/>
                <a:ea typeface="MS PGothic" pitchFamily="34" charset="-128"/>
              </a:defRPr>
            </a:lvl4pPr>
            <a:lvl5pPr marL="2136324" indent="-237369" defTabSz="957719">
              <a:defRPr sz="2400">
                <a:solidFill>
                  <a:schemeClr val="tx1"/>
                </a:solidFill>
                <a:latin typeface="Times" charset="0"/>
                <a:ea typeface="MS PGothic" pitchFamily="34" charset="-128"/>
              </a:defRPr>
            </a:lvl5pPr>
            <a:lvl6pPr marL="2611062" indent="-237369" defTabSz="957719" eaLnBrk="0" fontAlgn="base" hangingPunct="0">
              <a:spcBef>
                <a:spcPct val="0"/>
              </a:spcBef>
              <a:spcAft>
                <a:spcPct val="0"/>
              </a:spcAft>
              <a:defRPr sz="2400">
                <a:solidFill>
                  <a:schemeClr val="tx1"/>
                </a:solidFill>
                <a:latin typeface="Times" charset="0"/>
                <a:ea typeface="MS PGothic" pitchFamily="34" charset="-128"/>
              </a:defRPr>
            </a:lvl6pPr>
            <a:lvl7pPr marL="3085801" indent="-237369" defTabSz="957719" eaLnBrk="0" fontAlgn="base" hangingPunct="0">
              <a:spcBef>
                <a:spcPct val="0"/>
              </a:spcBef>
              <a:spcAft>
                <a:spcPct val="0"/>
              </a:spcAft>
              <a:defRPr sz="2400">
                <a:solidFill>
                  <a:schemeClr val="tx1"/>
                </a:solidFill>
                <a:latin typeface="Times" charset="0"/>
                <a:ea typeface="MS PGothic" pitchFamily="34" charset="-128"/>
              </a:defRPr>
            </a:lvl7pPr>
            <a:lvl8pPr marL="3560540" indent="-237369" defTabSz="957719" eaLnBrk="0" fontAlgn="base" hangingPunct="0">
              <a:spcBef>
                <a:spcPct val="0"/>
              </a:spcBef>
              <a:spcAft>
                <a:spcPct val="0"/>
              </a:spcAft>
              <a:defRPr sz="2400">
                <a:solidFill>
                  <a:schemeClr val="tx1"/>
                </a:solidFill>
                <a:latin typeface="Times" charset="0"/>
                <a:ea typeface="MS PGothic" pitchFamily="34" charset="-128"/>
              </a:defRPr>
            </a:lvl8pPr>
            <a:lvl9pPr marL="4035279" indent="-237369" defTabSz="957719" eaLnBrk="0" fontAlgn="base" hangingPunct="0">
              <a:spcBef>
                <a:spcPct val="0"/>
              </a:spcBef>
              <a:spcAft>
                <a:spcPct val="0"/>
              </a:spcAft>
              <a:defRPr sz="2400">
                <a:solidFill>
                  <a:schemeClr val="tx1"/>
                </a:solidFill>
                <a:latin typeface="Times" charset="0"/>
                <a:ea typeface="MS PGothic" pitchFamily="34" charset="-128"/>
              </a:defRPr>
            </a:lvl9pPr>
          </a:lstStyle>
          <a:p>
            <a:fld id="{9C86BB67-3990-4529-AEB9-2BEEC49E91BE}" type="slidenum">
              <a:rPr lang="en-US" sz="1200">
                <a:solidFill>
                  <a:prstClr val="black"/>
                </a:solidFill>
              </a:rPr>
              <a:pPr/>
              <a:t>11</a:t>
            </a:fld>
            <a:endParaRPr lang="en-US" sz="1200">
              <a:solidFill>
                <a:prstClr val="black"/>
              </a:solidFill>
            </a:endParaRPr>
          </a:p>
        </p:txBody>
      </p:sp>
    </p:spTree>
    <p:extLst>
      <p:ext uri="{BB962C8B-B14F-4D97-AF65-F5344CB8AC3E}">
        <p14:creationId xmlns:p14="http://schemas.microsoft.com/office/powerpoint/2010/main" val="2354081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What do we mean by HEALTH EQUITY?</a:t>
            </a:r>
          </a:p>
          <a:p>
            <a:endParaRPr lang="en-CA" dirty="0"/>
          </a:p>
          <a:p>
            <a:r>
              <a:rPr lang="en-CA" i="1" dirty="0"/>
              <a:t>(In this definition, “everyone” includes individuals, groups, and communities.)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C124E-7A45-48CF-B724-CD9812C6719F}"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6165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Equity is not the same thing as equality. </a:t>
            </a:r>
          </a:p>
          <a:p>
            <a:r>
              <a:rPr lang="en-CA" dirty="0"/>
              <a:t>Health inequities are systematic, avoidable, and unfair. They relate to differences in opportunity to be healthy.</a:t>
            </a:r>
          </a:p>
          <a:p>
            <a:endParaRPr lang="en-CA" dirty="0"/>
          </a:p>
          <a:p>
            <a:r>
              <a:rPr lang="en-CA" b="1" dirty="0"/>
              <a:t>--CLICK ONCE FOR SECOND COLUMN TO APPEAR—</a:t>
            </a:r>
          </a:p>
          <a:p>
            <a:endParaRPr lang="en-CA" dirty="0"/>
          </a:p>
          <a:p>
            <a:r>
              <a:rPr lang="en-CA" dirty="0"/>
              <a:t>Health inequalities are not avoidable. They include health differences related to sex, genetic predisposition, age, etc.</a:t>
            </a:r>
          </a:p>
          <a:p>
            <a:endParaRPr lang="en-CA" dirty="0"/>
          </a:p>
          <a:p>
            <a:r>
              <a:rPr lang="en-CA" b="1" dirty="0"/>
              <a:t>--CLICK FOR CLOSING STATEMENT TO APPEAR--</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C124E-7A45-48CF-B724-CD9812C6719F}"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2976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Equity</a:t>
            </a:r>
            <a:r>
              <a:rPr lang="en-CA" baseline="0" dirty="0"/>
              <a:t> vs Equality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solidFill>
                  <a:schemeClr val="tx2"/>
                </a:solidFill>
              </a:rPr>
              <a:t>EPH practitioners can promote health by supporting individuals and by removing barriers.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0"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b="0" i="1" dirty="0">
                <a:solidFill>
                  <a:schemeClr val="tx2"/>
                </a:solidFill>
              </a:rPr>
              <a:t>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0" i="1" dirty="0">
                <a:solidFill>
                  <a:schemeClr val="tx2"/>
                </a:solidFill>
              </a:rPr>
              <a:t>The text in the boxes below each graphic element describes how the three children represent equity and equality, and how the boxes and fence represent a public health response. </a:t>
            </a:r>
          </a:p>
          <a:p>
            <a:endParaRPr lang="en-CA" dirty="0"/>
          </a:p>
        </p:txBody>
      </p:sp>
      <p:sp>
        <p:nvSpPr>
          <p:cNvPr id="4" name="Slide Number Placeholder 3"/>
          <p:cNvSpPr>
            <a:spLocks noGrp="1"/>
          </p:cNvSpPr>
          <p:nvPr>
            <p:ph type="sldNum" sz="quarter" idx="10"/>
          </p:nvPr>
        </p:nvSpPr>
        <p:spPr/>
        <p:txBody>
          <a:bodyPr/>
          <a:lstStyle/>
          <a:p>
            <a:fld id="{CD027EC4-C7DE-4D46-ABC8-6C4D875235C1}" type="slidenum">
              <a:rPr lang="en-CA" smtClean="0"/>
              <a:t>14</a:t>
            </a:fld>
            <a:endParaRPr lang="en-CA"/>
          </a:p>
        </p:txBody>
      </p:sp>
    </p:spTree>
    <p:extLst>
      <p:ext uri="{BB962C8B-B14F-4D97-AF65-F5344CB8AC3E}">
        <p14:creationId xmlns:p14="http://schemas.microsoft.com/office/powerpoint/2010/main" val="24044188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Unfortunately, the reality is that the privileged</a:t>
            </a:r>
            <a:r>
              <a:rPr lang="en-CA" baseline="0" dirty="0"/>
              <a:t> often receive the most supports and benefits in society while the people who face more barriers have lower access to supports.</a:t>
            </a:r>
          </a:p>
          <a:p>
            <a:r>
              <a:rPr lang="en-CA" baseline="0" dirty="0"/>
              <a:t>This serves to increase the gap between groups. This wide gap is associated with poorer population health overall. </a:t>
            </a:r>
          </a:p>
          <a:p>
            <a:endParaRPr lang="en-CA" baseline="0" dirty="0"/>
          </a:p>
          <a:p>
            <a:r>
              <a:rPr lang="en-CA" baseline="0" dirty="0"/>
              <a:t>EQUALITY: We can see that treating everyone the same benefits some people who don’t need help, while others are still disadvantaged. The shorted child in this picture still can’t see, even with a box to stand on. </a:t>
            </a:r>
          </a:p>
          <a:p>
            <a:r>
              <a:rPr lang="en-CA" baseline="0" dirty="0"/>
              <a:t>EQUITY: As we saw in the previous slide, providing the appropriate amount of support, according to need or circumstances, can level the playing field. In the middle picture, each child has the same view of the ball game. </a:t>
            </a:r>
          </a:p>
          <a:p>
            <a:r>
              <a:rPr lang="en-CA" baseline="0" dirty="0"/>
              <a:t>REALITY: This is somewhat tongue-in-cheek, but it’s important to recognize that, often, the privileged in society have access to the most support or services. Vulnerable populations are often further disadvantaged by lack of access to services or other barriers. This is shown here by the tallest child standing on a stack of boxes, while the shortest child is stuck down in a hole that he can’t see out of. </a:t>
            </a:r>
            <a:endParaRPr lang="en-CA" dirty="0"/>
          </a:p>
        </p:txBody>
      </p:sp>
      <p:sp>
        <p:nvSpPr>
          <p:cNvPr id="4" name="Slide Number Placeholder 3"/>
          <p:cNvSpPr>
            <a:spLocks noGrp="1"/>
          </p:cNvSpPr>
          <p:nvPr>
            <p:ph type="sldNum" sz="quarter" idx="10"/>
          </p:nvPr>
        </p:nvSpPr>
        <p:spPr/>
        <p:txBody>
          <a:bodyPr/>
          <a:lstStyle/>
          <a:p>
            <a:fld id="{CD027EC4-C7DE-4D46-ABC8-6C4D875235C1}" type="slidenum">
              <a:rPr lang="en-CA" smtClean="0"/>
              <a:t>15</a:t>
            </a:fld>
            <a:endParaRPr lang="en-CA"/>
          </a:p>
        </p:txBody>
      </p:sp>
    </p:spTree>
    <p:extLst>
      <p:ext uri="{BB962C8B-B14F-4D97-AF65-F5344CB8AC3E}">
        <p14:creationId xmlns:p14="http://schemas.microsoft.com/office/powerpoint/2010/main" val="6236958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It is important</a:t>
            </a:r>
            <a:r>
              <a:rPr lang="en-CA" baseline="0" dirty="0"/>
              <a:t> to narrow the equity gap. People with barriers also face more health hazards and unhealthy environments, so it all adds up. </a:t>
            </a:r>
          </a:p>
          <a:p>
            <a:r>
              <a:rPr lang="en-CA" dirty="0"/>
              <a:t>People who lack positive social determinants </a:t>
            </a:r>
            <a:r>
              <a:rPr lang="en-CA" baseline="0" dirty="0"/>
              <a:t>face an uphill battle to get and stay healthy. </a:t>
            </a:r>
          </a:p>
          <a:p>
            <a:r>
              <a:rPr lang="en-CA" baseline="0" dirty="0"/>
              <a:t>As public health practitioners, we have a role to help individuals in that uphill battle. </a:t>
            </a:r>
          </a:p>
          <a:p>
            <a:endParaRPr lang="en-CA" baseline="0" dirty="0"/>
          </a:p>
          <a:p>
            <a:r>
              <a:rPr lang="en-CA" baseline="0" dirty="0"/>
              <a:t>Action must focus on the big picture and aim to make healthy environments accessible to all people. </a:t>
            </a:r>
            <a:r>
              <a:rPr lang="en-CA" b="1" baseline="0" dirty="0"/>
              <a:t>Remove the injustices and minimize the difference between privileged and not. </a:t>
            </a:r>
          </a:p>
          <a:p>
            <a:r>
              <a:rPr lang="en-CA" b="1" baseline="0" dirty="0"/>
              <a:t>Also remember that  it’s not just about “fixing” the poor or underserved. We all need to change to level the playing field. </a:t>
            </a:r>
          </a:p>
          <a:p>
            <a:endParaRPr lang="en-CA" b="0" baseline="0" dirty="0"/>
          </a:p>
          <a:p>
            <a:r>
              <a:rPr lang="en-CA" b="0" baseline="0" dirty="0"/>
              <a:t>EH can show leadership here by looking beyond quick fixes to understand the underlying issues that created the problems and work to improve the system. </a:t>
            </a:r>
          </a:p>
          <a:p>
            <a:endParaRPr lang="en-CA" b="0" baseline="0" dirty="0"/>
          </a:p>
          <a:p>
            <a:r>
              <a:rPr lang="en-CA" b="0" i="1" baseline="0" dirty="0"/>
              <a:t>NOTES:</a:t>
            </a:r>
          </a:p>
          <a:p>
            <a:r>
              <a:rPr lang="en-CA" b="0" i="1" baseline="0" dirty="0"/>
              <a:t>This image can take some time to digest. Ensure facilitator has a clear understanding before including it in the presentation. The main take-away for this presentation is that the more SDH-related barriers people face, the harder it is for them to do all/other things that can improve or maintain their health. (And the harder it is to follow public health guidelines and regulations.) With each SDH challenge, the hill gets steeper and the health hazards increase, making things doubly harder for the individual.</a:t>
            </a:r>
            <a:endParaRPr lang="en-CA"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C124E-7A45-48CF-B724-CD9812C6719F}"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412148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2012 video from the Wellesley Institute shows how </a:t>
            </a:r>
            <a:r>
              <a:rPr lang="en-CA" sz="1200" b="0" i="0" kern="1200" dirty="0">
                <a:solidFill>
                  <a:schemeClr val="tx1"/>
                </a:solidFill>
                <a:effectLst/>
                <a:latin typeface="+mn-lt"/>
                <a:ea typeface="+mn-ea"/>
                <a:cs typeface="+mn-cs"/>
              </a:rPr>
              <a:t>health is about more than having access to doctors, drugs and hospitals. </a:t>
            </a:r>
          </a:p>
          <a:p>
            <a:r>
              <a:rPr lang="en-CA" sz="1200" b="0" i="0" kern="1200" dirty="0">
                <a:solidFill>
                  <a:schemeClr val="tx1"/>
                </a:solidFill>
                <a:effectLst/>
                <a:latin typeface="+mn-lt"/>
                <a:ea typeface="+mn-ea"/>
                <a:cs typeface="+mn-cs"/>
              </a:rPr>
              <a:t>It illustrates ways that our health is shaped by a complex set of interconnected and dynamic social factors: the circumstances in which people live, grow, work, and age. </a:t>
            </a:r>
          </a:p>
          <a:p>
            <a:endParaRPr lang="en-CA" sz="1200" b="0" i="0" kern="1200" dirty="0">
              <a:solidFill>
                <a:schemeClr val="tx1"/>
              </a:solidFill>
              <a:effectLst/>
              <a:latin typeface="+mn-lt"/>
              <a:ea typeface="+mn-ea"/>
              <a:cs typeface="+mn-cs"/>
            </a:endParaRPr>
          </a:p>
          <a:p>
            <a:r>
              <a:rPr lang="en-CA" dirty="0"/>
              <a:t>https://www.youtube.com/watch?v=q-3mUiGi6bA&amp;feature=youtu.be </a:t>
            </a:r>
          </a:p>
        </p:txBody>
      </p:sp>
      <p:sp>
        <p:nvSpPr>
          <p:cNvPr id="4" name="Slide Number Placeholder 3"/>
          <p:cNvSpPr>
            <a:spLocks noGrp="1"/>
          </p:cNvSpPr>
          <p:nvPr>
            <p:ph type="sldNum" sz="quarter" idx="10"/>
          </p:nvPr>
        </p:nvSpPr>
        <p:spPr/>
        <p:txBody>
          <a:bodyPr/>
          <a:lstStyle/>
          <a:p>
            <a:fld id="{CD027EC4-C7DE-4D46-ABC8-6C4D875235C1}" type="slidenum">
              <a:rPr lang="en-CA" smtClean="0"/>
              <a:t>17</a:t>
            </a:fld>
            <a:endParaRPr lang="en-CA"/>
          </a:p>
        </p:txBody>
      </p:sp>
    </p:spTree>
    <p:extLst>
      <p:ext uri="{BB962C8B-B14F-4D97-AF65-F5344CB8AC3E}">
        <p14:creationId xmlns:p14="http://schemas.microsoft.com/office/powerpoint/2010/main" val="18396548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section will focus in more detail on how health equity relates to environmental health, and why it is an important issue for EPHPs. </a:t>
            </a:r>
          </a:p>
        </p:txBody>
      </p:sp>
      <p:sp>
        <p:nvSpPr>
          <p:cNvPr id="4" name="Slide Number Placeholder 3"/>
          <p:cNvSpPr>
            <a:spLocks noGrp="1"/>
          </p:cNvSpPr>
          <p:nvPr>
            <p:ph type="sldNum" sz="quarter" idx="10"/>
          </p:nvPr>
        </p:nvSpPr>
        <p:spPr/>
        <p:txBody>
          <a:bodyPr/>
          <a:lstStyle/>
          <a:p>
            <a:fld id="{E546560A-3089-48A8-85A3-A5355F2ACE7D}" type="slidenum">
              <a:rPr lang="en-CA" smtClean="0"/>
              <a:t>18</a:t>
            </a:fld>
            <a:endParaRPr lang="en-CA"/>
          </a:p>
        </p:txBody>
      </p:sp>
    </p:spTree>
    <p:extLst>
      <p:ext uri="{BB962C8B-B14F-4D97-AF65-F5344CB8AC3E}">
        <p14:creationId xmlns:p14="http://schemas.microsoft.com/office/powerpoint/2010/main" val="39169396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EPHPs work includes </a:t>
            </a:r>
            <a:r>
              <a:rPr lang="en-US" b="1" baseline="0" dirty="0"/>
              <a:t>inspection, enforcement, and training </a:t>
            </a:r>
            <a:r>
              <a:rPr lang="en-US" baseline="0" dirty="0"/>
              <a:t>activities in a range of settings:</a:t>
            </a:r>
          </a:p>
          <a:p>
            <a:r>
              <a:rPr lang="en-US" baseline="0" dirty="0">
                <a:solidFill>
                  <a:srgbClr val="00B050"/>
                </a:solidFill>
              </a:rPr>
              <a:t>e.g., food premises inspection, drinking water systems, recreational water, personal services, built environments, CD control, etc.  </a:t>
            </a:r>
          </a:p>
          <a:p>
            <a:r>
              <a:rPr lang="en-US" b="1" baseline="0" dirty="0"/>
              <a:t>--CLICK ONCE FOR ANIMATION TEXT BOX TO APPEAR--</a:t>
            </a:r>
          </a:p>
          <a:p>
            <a:pPr defTabSz="465887">
              <a:defRPr/>
            </a:pPr>
            <a:r>
              <a:rPr lang="en-US" dirty="0"/>
              <a:t>As we have shown, patterns</a:t>
            </a:r>
            <a:r>
              <a:rPr lang="en-US" baseline="0" dirty="0"/>
              <a:t> in the distribution of the SDH create inequities in the health of populations and communities, which in turn creates barriers for people.</a:t>
            </a:r>
          </a:p>
          <a:p>
            <a:pPr defTabSz="465887">
              <a:defRPr/>
            </a:pPr>
            <a:r>
              <a:rPr lang="en-US" baseline="0" dirty="0"/>
              <a:t>The specific role for environmental public health is still being clarified, but it is clear that issues related to the SDH arise in practice and that how EPHPs respond matters. </a:t>
            </a:r>
          </a:p>
          <a:p>
            <a:endParaRPr lang="en-US" baseline="0" dirty="0"/>
          </a:p>
          <a:p>
            <a:endParaRPr lang="en-CA" dirty="0"/>
          </a:p>
          <a:p>
            <a:endParaRPr lang="en-CA"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E79C51-FBBF-EA4A-B795-8DF396BD125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3783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i="1" dirty="0"/>
              <a:t>NOTES: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i="1" dirty="0"/>
              <a:t>Note that the relationship between health equity and SDH will also be clarified in the session (see slide 8).</a:t>
            </a:r>
          </a:p>
          <a:p>
            <a:r>
              <a:rPr lang="en-CA" i="1" dirty="0"/>
              <a:t>The third objective will not be fully addressed unless the optional interactive exercise is included.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027EC4-C7DE-4D46-ABC8-6C4D875235C1}"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34311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CA" dirty="0">
                <a:latin typeface="+mn-lt"/>
              </a:rPr>
              <a:t>Much of the information to follow is included in a series of three Primers on Health Equity and EPH available on the BCCDC website.</a:t>
            </a:r>
          </a:p>
          <a:p>
            <a:pPr marL="0" indent="0">
              <a:buFont typeface="+mj-lt"/>
              <a:buNone/>
            </a:pPr>
            <a:r>
              <a:rPr lang="en-CA" dirty="0">
                <a:latin typeface="+mn-lt"/>
              </a:rPr>
              <a:t>These Primers are a good introduction for people new to this area or who are unsure how it relates to practice. The information should be useful to frontline staff as well as managers and senior leadership.</a:t>
            </a:r>
          </a:p>
          <a:p>
            <a:pPr marL="232916" indent="-232916">
              <a:buFont typeface="+mj-lt"/>
              <a:buAutoNum type="arabicPeriod"/>
            </a:pPr>
            <a:endParaRPr lang="en-CA" b="1" dirty="0">
              <a:latin typeface="+mn-lt"/>
              <a:hlinkClick r:id="" action="ppaction://noaction"/>
            </a:endParaRPr>
          </a:p>
          <a:p>
            <a:pPr marL="232916" indent="-232916">
              <a:buFont typeface="+mj-lt"/>
              <a:buAutoNum type="arabicPeriod"/>
            </a:pPr>
            <a:r>
              <a:rPr lang="en-CA" b="1" dirty="0">
                <a:latin typeface="+mn-lt"/>
                <a:hlinkClick r:id="" action="ppaction://noaction"/>
              </a:rPr>
              <a:t>Five things to know about equity in EPH</a:t>
            </a:r>
            <a:r>
              <a:rPr lang="en-CA" dirty="0">
                <a:latin typeface="+mn-lt"/>
              </a:rPr>
              <a:t>, highlights the ways that equity intersects with EPH practice and illustrates how an equity lens might be used.</a:t>
            </a:r>
          </a:p>
          <a:p>
            <a:pPr marL="0" indent="0">
              <a:buFont typeface="+mj-lt"/>
              <a:buNone/>
            </a:pPr>
            <a:r>
              <a:rPr lang="en-CA" dirty="0">
                <a:latin typeface="+mn-lt"/>
              </a:rPr>
              <a:t>This is the first of three primers. </a:t>
            </a:r>
          </a:p>
          <a:p>
            <a:pPr marL="232916" indent="-232916">
              <a:buFont typeface="+mj-lt"/>
              <a:buAutoNum type="arabicPeriod"/>
            </a:pPr>
            <a:endParaRPr lang="en-CA" dirty="0">
              <a:latin typeface="+mn-lt"/>
            </a:endParaRPr>
          </a:p>
          <a:p>
            <a:pPr marL="0" indent="0">
              <a:buFont typeface="+mj-lt"/>
              <a:buNone/>
            </a:pPr>
            <a:r>
              <a:rPr lang="en-CA" dirty="0">
                <a:latin typeface="+mn-lt"/>
              </a:rPr>
              <a:t>The contents of this Primer are reflected in the next two videos.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C124E-7A45-48CF-B724-CD9812C6719F}" type="slidenum">
              <a:rPr kumimoji="0" lang="en-CA" sz="1800" b="0" i="0" u="none" strike="noStrike" kern="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CA" sz="1800" b="0" i="0" u="none" strike="noStrike" kern="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386584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4½-minute video from BCCDC </a:t>
            </a:r>
            <a:r>
              <a:rPr lang="en-CA" sz="1200" kern="1200" dirty="0">
                <a:solidFill>
                  <a:schemeClr val="tx1"/>
                </a:solidFill>
                <a:effectLst/>
                <a:latin typeface="+mn-lt"/>
                <a:ea typeface="+mn-ea"/>
                <a:cs typeface="+mn-cs"/>
              </a:rPr>
              <a:t>introduces the concept of health equity and how it relates to EPHP practice. </a:t>
            </a:r>
          </a:p>
          <a:p>
            <a:endParaRPr lang="en-CA" sz="1200" b="0" i="0" kern="1200" dirty="0">
              <a:solidFill>
                <a:schemeClr val="tx1"/>
              </a:solidFill>
              <a:effectLst/>
              <a:latin typeface="+mn-lt"/>
              <a:ea typeface="+mn-ea"/>
              <a:cs typeface="+mn-cs"/>
            </a:endParaRPr>
          </a:p>
          <a:p>
            <a:r>
              <a:rPr lang="en-CA" sz="1200" b="0" i="0" u="none" strike="noStrike" kern="1200" dirty="0">
                <a:solidFill>
                  <a:schemeClr val="tx1"/>
                </a:solidFill>
                <a:effectLst/>
                <a:latin typeface="+mn-lt"/>
                <a:ea typeface="+mn-ea"/>
                <a:cs typeface="+mn-cs"/>
                <a:hlinkClick r:id="rId3" tooltip="Share link"/>
              </a:rPr>
              <a:t>https://youtu.be/WDgoZXoUKAo</a:t>
            </a:r>
            <a:endParaRPr lang="en-CA"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027EC4-C7DE-4D46-ABC8-6C4D875235C1}"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07642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BCCDC video </a:t>
            </a:r>
            <a:r>
              <a:rPr lang="en-CA" sz="1200" kern="1200" dirty="0">
                <a:solidFill>
                  <a:schemeClr val="tx1"/>
                </a:solidFill>
                <a:effectLst/>
                <a:latin typeface="+mn-lt"/>
                <a:ea typeface="+mn-ea"/>
                <a:cs typeface="+mn-cs"/>
              </a:rPr>
              <a:t>introduces the social determinants of health, with examples of how they impact practice. </a:t>
            </a:r>
          </a:p>
          <a:p>
            <a:endParaRPr lang="en-CA"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https://www.youtube.com/watch?v=TDeThM6FQv8&amp;feature=youtu.be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027EC4-C7DE-4D46-ABC8-6C4D875235C1}"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47389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i="1" dirty="0"/>
              <a:t>This slide shows the social determinants that frequently arise in different settings of environmental public health practice. </a:t>
            </a:r>
          </a:p>
          <a:p>
            <a:pPr marL="171450" indent="-171450">
              <a:buFont typeface="Arial" panose="020B0604020202020204" pitchFamily="34" charset="0"/>
              <a:buChar char="•"/>
            </a:pPr>
            <a:r>
              <a:rPr lang="en-CA" dirty="0"/>
              <a:t>Socioeconomic status</a:t>
            </a:r>
          </a:p>
          <a:p>
            <a:pPr marL="628650" lvl="1" indent="-171450">
              <a:buFont typeface="Arial" panose="020B0604020202020204" pitchFamily="34" charset="0"/>
              <a:buChar char="•"/>
            </a:pPr>
            <a:r>
              <a:rPr lang="en-CA" dirty="0"/>
              <a:t>Financial restrictions/cash flow - </a:t>
            </a:r>
            <a:r>
              <a:rPr lang="en-US" baseline="0" dirty="0"/>
              <a:t>ability to pay for maintenance or upgrades</a:t>
            </a:r>
            <a:endParaRPr lang="en-CA" dirty="0"/>
          </a:p>
          <a:p>
            <a:pPr marL="628650" lvl="1" indent="-171450">
              <a:buFont typeface="Arial" panose="020B0604020202020204" pitchFamily="34" charset="0"/>
              <a:buChar char="•"/>
            </a:pPr>
            <a:r>
              <a:rPr lang="en-CA" dirty="0"/>
              <a:t>Employee finances in job security - </a:t>
            </a:r>
            <a:r>
              <a:rPr lang="en-US" baseline="0" dirty="0"/>
              <a:t>working when sick because of income or job security issues</a:t>
            </a:r>
            <a:endParaRPr lang="en-CA" dirty="0"/>
          </a:p>
          <a:p>
            <a:pPr marL="171450" indent="-171450">
              <a:buFont typeface="Arial" panose="020B0604020202020204" pitchFamily="34" charset="0"/>
              <a:buChar char="•"/>
            </a:pPr>
            <a:r>
              <a:rPr lang="en-CA" dirty="0"/>
              <a:t>Cultural differences</a:t>
            </a:r>
          </a:p>
          <a:p>
            <a:pPr marL="628650" lvl="1" indent="-171450">
              <a:buFont typeface="Arial" panose="020B0604020202020204" pitchFamily="34" charset="0"/>
              <a:buChar char="•"/>
            </a:pPr>
            <a:r>
              <a:rPr lang="en-CA" dirty="0"/>
              <a:t>Expectations of EPHPs/operator relationship</a:t>
            </a:r>
          </a:p>
          <a:p>
            <a:pPr marL="628650" lvl="1" indent="-171450">
              <a:buFont typeface="Arial" panose="020B0604020202020204" pitchFamily="34" charset="0"/>
              <a:buChar char="•"/>
            </a:pPr>
            <a:r>
              <a:rPr lang="en-CA" dirty="0"/>
              <a:t>Immigrants in new industry (food)</a:t>
            </a:r>
          </a:p>
          <a:p>
            <a:pPr marL="171450" indent="-171450">
              <a:buFont typeface="Arial" panose="020B0604020202020204" pitchFamily="34" charset="0"/>
              <a:buChar char="•"/>
            </a:pPr>
            <a:r>
              <a:rPr lang="en-CA" dirty="0"/>
              <a:t>Language/Literacy - </a:t>
            </a:r>
            <a:r>
              <a:rPr lang="en-US" baseline="0" dirty="0"/>
              <a:t>comprehension of regulations and requirements</a:t>
            </a:r>
            <a:endParaRPr lang="en-CA" dirty="0"/>
          </a:p>
          <a:p>
            <a:pPr marL="628650" lvl="1" indent="-171450">
              <a:buFont typeface="Arial" panose="020B0604020202020204" pitchFamily="34" charset="0"/>
              <a:buChar char="•"/>
            </a:pPr>
            <a:r>
              <a:rPr lang="en-CA" dirty="0"/>
              <a:t>Limited English language skills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Low literacy/computer literacy</a:t>
            </a:r>
          </a:p>
          <a:p>
            <a:pPr marL="171450" indent="-171450">
              <a:buFont typeface="Arial" panose="020B0604020202020204" pitchFamily="34" charset="0"/>
              <a:buChar char="•"/>
            </a:pPr>
            <a:r>
              <a:rPr lang="en-CA" dirty="0"/>
              <a:t>Stress</a:t>
            </a:r>
          </a:p>
          <a:p>
            <a:pPr marL="628650" lvl="1" indent="-171450">
              <a:buFont typeface="Arial" panose="020B0604020202020204" pitchFamily="34" charset="0"/>
              <a:buChar char="•"/>
            </a:pPr>
            <a:r>
              <a:rPr lang="en-CA" dirty="0"/>
              <a:t>Distraction</a:t>
            </a:r>
          </a:p>
          <a:p>
            <a:pPr marL="628650" lvl="1" indent="-171450">
              <a:buFont typeface="Arial" panose="020B0604020202020204" pitchFamily="34" charset="0"/>
              <a:buChar char="•"/>
            </a:pPr>
            <a:r>
              <a:rPr lang="en-CA" dirty="0"/>
              <a:t>Intensify other barriers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Housing issues such as bed bugs or </a:t>
            </a:r>
            <a:r>
              <a:rPr lang="en-US" baseline="0" dirty="0" err="1"/>
              <a:t>mould</a:t>
            </a:r>
            <a:r>
              <a:rPr lang="en-US" baseline="0" dirty="0"/>
              <a:t> often relate to social determinants of health</a:t>
            </a:r>
            <a:endParaRPr lang="en-CA" dirty="0"/>
          </a:p>
          <a:p>
            <a:pPr marL="171450" indent="-171450">
              <a:buFont typeface="Arial" panose="020B0604020202020204" pitchFamily="34" charset="0"/>
              <a:buChar char="•"/>
            </a:pPr>
            <a:r>
              <a:rPr lang="en-CA" dirty="0"/>
              <a:t>Geography</a:t>
            </a:r>
          </a:p>
          <a:p>
            <a:pPr marL="628650" lvl="1" indent="-171450">
              <a:buFont typeface="Arial" panose="020B0604020202020204" pitchFamily="34" charset="0"/>
              <a:buChar char="•"/>
            </a:pPr>
            <a:r>
              <a:rPr lang="en-CA" dirty="0"/>
              <a:t>Access to equipment, parts, expertise</a:t>
            </a:r>
          </a:p>
          <a:p>
            <a:pPr marL="628650" lvl="1" indent="-171450">
              <a:buFont typeface="Arial" panose="020B0604020202020204" pitchFamily="34" charset="0"/>
              <a:buChar char="•"/>
            </a:pPr>
            <a:r>
              <a:rPr lang="en-CA" dirty="0"/>
              <a:t>Food security in remote communities - </a:t>
            </a:r>
            <a:r>
              <a:rPr lang="en-US" baseline="0" dirty="0"/>
              <a:t>use of meat and foods from non-approved sources in aboriginal or remote communities with limited access to alternatives</a:t>
            </a:r>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C124E-7A45-48CF-B724-CD9812C6719F}"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72969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CA" b="1" dirty="0">
                <a:latin typeface="+mn-lt"/>
                <a:hlinkClick r:id="rId3" tooltip="Primer 2"/>
              </a:rPr>
              <a:t>2.</a:t>
            </a:r>
            <a:r>
              <a:rPr lang="en-CA" b="1" baseline="0" dirty="0">
                <a:latin typeface="+mn-lt"/>
                <a:hlinkClick r:id="rId3" tooltip="Primer 2"/>
              </a:rPr>
              <a:t> </a:t>
            </a:r>
            <a:r>
              <a:rPr lang="en-CA" b="1" dirty="0">
                <a:latin typeface="+mn-lt"/>
                <a:hlinkClick r:id="rId3" tooltip="Primer 2"/>
              </a:rPr>
              <a:t>Areas of EPH Practice Impacted by the Social Determinants of Health</a:t>
            </a:r>
            <a:r>
              <a:rPr lang="en-CA" dirty="0">
                <a:latin typeface="+mn-lt"/>
              </a:rPr>
              <a:t> illustrates how equity issues impact different areas of EPH practice.</a:t>
            </a:r>
            <a:br>
              <a:rPr lang="en-CA" dirty="0">
                <a:latin typeface="+mn-lt"/>
              </a:rPr>
            </a:br>
            <a:r>
              <a:rPr lang="en-CA" dirty="0">
                <a:latin typeface="+mn-lt"/>
              </a:rPr>
              <a:t>This is the second of three primers. </a:t>
            </a:r>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C124E-7A45-48CF-B724-CD9812C6719F}" type="slidenum">
              <a:rPr kumimoji="0" lang="en-CA" sz="1800" b="0" i="0" u="none" strike="noStrike" kern="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CA" sz="1800" b="0" i="0" u="none" strike="noStrike" kern="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67596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7-minute video from BCCDC </a:t>
            </a:r>
            <a:r>
              <a:rPr lang="en-CA" sz="1200" kern="1200" dirty="0">
                <a:solidFill>
                  <a:schemeClr val="tx1"/>
                </a:solidFill>
                <a:effectLst/>
                <a:latin typeface="+mn-lt"/>
                <a:ea typeface="+mn-ea"/>
                <a:cs typeface="+mn-cs"/>
              </a:rPr>
              <a:t>shows how social determinants arise across different EPHP practice settings. </a:t>
            </a:r>
          </a:p>
          <a:p>
            <a:endParaRPr lang="en-CA" sz="1200" b="0" i="0" kern="1200" dirty="0">
              <a:solidFill>
                <a:schemeClr val="tx1"/>
              </a:solidFill>
              <a:effectLst/>
              <a:latin typeface="+mn-lt"/>
              <a:ea typeface="+mn-ea"/>
              <a:cs typeface="+mn-cs"/>
            </a:endParaRPr>
          </a:p>
          <a:p>
            <a:r>
              <a:rPr lang="en-CA" sz="1200" b="0" i="0" u="none" strike="noStrike" kern="1200" dirty="0">
                <a:solidFill>
                  <a:schemeClr val="tx1"/>
                </a:solidFill>
                <a:effectLst/>
                <a:latin typeface="+mn-lt"/>
                <a:ea typeface="+mn-ea"/>
                <a:cs typeface="+mn-cs"/>
                <a:hlinkClick r:id="rId3"/>
              </a:rPr>
              <a:t>https://youtu.be/gCpp9r8PAAc</a:t>
            </a:r>
            <a:endParaRPr lang="en-CA"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027EC4-C7DE-4D46-ABC8-6C4D875235C1}"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069034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8562" tIns="49283" rIns="98562" bIns="49283" numCol="1" anchor="t" anchorCtr="0" compatLnSpc="1">
            <a:prstTxWarp prst="textNoShape">
              <a:avLst/>
            </a:prstTxWarp>
          </a:bodyPr>
          <a:lstStyle/>
          <a:p>
            <a:r>
              <a:rPr lang="en-US" altLang="en-US" dirty="0"/>
              <a:t>SDH</a:t>
            </a:r>
            <a:r>
              <a:rPr lang="en-US" altLang="en-US" baseline="0" dirty="0"/>
              <a:t> can affect almost any area of EPH practice, potentially creating barriers and health inequities.</a:t>
            </a:r>
          </a:p>
          <a:p>
            <a:endParaRPr lang="en-US" altLang="en-US" baseline="0" dirty="0"/>
          </a:p>
          <a:p>
            <a:r>
              <a:rPr lang="en-US" altLang="en-US" baseline="0" dirty="0"/>
              <a:t>The next slides will show some specific examples from different practice settings. This will not be an exhaustive list, but typical of stories heard from EPHPs during focus groups with BCCDC, NCCEH, and NCCDH. </a:t>
            </a:r>
          </a:p>
          <a:p>
            <a:r>
              <a:rPr lang="en-US" altLang="en-US" baseline="0" dirty="0"/>
              <a:t>These slides indicate an example of commonly reported barriers witnessed by EPHPs, along with some promising practices in terms of how to respond. </a:t>
            </a:r>
            <a:endParaRPr lang="en-US" altLang="en-US" dirty="0"/>
          </a:p>
        </p:txBody>
      </p:sp>
      <p:sp>
        <p:nvSpPr>
          <p:cNvPr id="91140" name="Slide Number Placeholder 3"/>
          <p:cNvSpPr txBox="1">
            <a:spLocks noGrp="1"/>
          </p:cNvSpPr>
          <p:nvPr/>
        </p:nvSpPr>
        <p:spPr bwMode="auto">
          <a:xfrm>
            <a:off x="7196607" y="5160464"/>
            <a:ext cx="5505535" cy="271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562" tIns="49283" rIns="98562" bIns="49283" anchor="b"/>
          <a:lstStyle>
            <a:lvl1pPr defTabSz="920750">
              <a:defRPr sz="2400">
                <a:solidFill>
                  <a:schemeClr val="tx1"/>
                </a:solidFill>
                <a:latin typeface="Times" panose="02020603050405020304" pitchFamily="18" charset="0"/>
                <a:ea typeface="MS PGothic" panose="020B0600070205080204" pitchFamily="34" charset="-128"/>
              </a:defRPr>
            </a:lvl1pPr>
            <a:lvl2pPr marL="742950" indent="-285750" defTabSz="920750">
              <a:defRPr sz="2400">
                <a:solidFill>
                  <a:schemeClr val="tx1"/>
                </a:solidFill>
                <a:latin typeface="Times" panose="02020603050405020304" pitchFamily="18" charset="0"/>
                <a:ea typeface="MS PGothic" panose="020B0600070205080204" pitchFamily="34" charset="-128"/>
              </a:defRPr>
            </a:lvl2pPr>
            <a:lvl3pPr marL="1143000" indent="-228600" defTabSz="920750">
              <a:defRPr sz="2400">
                <a:solidFill>
                  <a:schemeClr val="tx1"/>
                </a:solidFill>
                <a:latin typeface="Times" panose="02020603050405020304" pitchFamily="18" charset="0"/>
                <a:ea typeface="MS PGothic" panose="020B0600070205080204" pitchFamily="34" charset="-128"/>
              </a:defRPr>
            </a:lvl3pPr>
            <a:lvl4pPr marL="1600200" indent="-228600" defTabSz="920750">
              <a:defRPr sz="2400">
                <a:solidFill>
                  <a:schemeClr val="tx1"/>
                </a:solidFill>
                <a:latin typeface="Times" panose="02020603050405020304" pitchFamily="18" charset="0"/>
                <a:ea typeface="MS PGothic" panose="020B0600070205080204" pitchFamily="34" charset="-128"/>
              </a:defRPr>
            </a:lvl4pPr>
            <a:lvl5pPr marL="2057400" indent="-228600" defTabSz="920750">
              <a:defRPr sz="2400">
                <a:solidFill>
                  <a:schemeClr val="tx1"/>
                </a:solidFill>
                <a:latin typeface="Times" panose="02020603050405020304" pitchFamily="18" charset="0"/>
                <a:ea typeface="MS PGothic" panose="020B0600070205080204" pitchFamily="34" charset="-128"/>
              </a:defRPr>
            </a:lvl5pPr>
            <a:lvl6pPr marL="2514600" indent="-228600" defTabSz="92075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defTabSz="92075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defTabSz="92075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defTabSz="92075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marL="0" marR="0" lvl="0" indent="0" algn="r" defTabSz="920750" rtl="0" eaLnBrk="1" fontAlgn="auto" latinLnBrk="0" hangingPunct="1">
              <a:lnSpc>
                <a:spcPct val="100000"/>
              </a:lnSpc>
              <a:spcBef>
                <a:spcPts val="0"/>
              </a:spcBef>
              <a:spcAft>
                <a:spcPts val="0"/>
              </a:spcAft>
              <a:buClrTx/>
              <a:buSzTx/>
              <a:buFontTx/>
              <a:buNone/>
              <a:tabLst/>
              <a:defRPr/>
            </a:pPr>
            <a:fld id="{4C50E78E-71B1-4FBB-B4AA-33D32CCCB272}" type="slidenum">
              <a:rPr kumimoji="0" lang="en-US" altLang="en-US" sz="1200"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rPr>
              <a:pPr marL="0" marR="0" lvl="0" indent="0" algn="r" defTabSz="920750" rtl="0" eaLnBrk="1" fontAlgn="auto" latinLnBrk="0" hangingPunct="1">
                <a:lnSpc>
                  <a:spcPct val="100000"/>
                </a:lnSpc>
                <a:spcBef>
                  <a:spcPts val="0"/>
                </a:spcBef>
                <a:spcAft>
                  <a:spcPts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7206398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CA" b="1" dirty="0"/>
              <a:t>Barriers</a:t>
            </a:r>
            <a:r>
              <a:rPr lang="en-CA" dirty="0"/>
              <a:t>: Food security &amp; access to cultural foods</a:t>
            </a:r>
          </a:p>
          <a:p>
            <a:pPr marL="183394" lvl="0" indent="-174708" defTabSz="465887">
              <a:buFont typeface="Arial" panose="020B0604020202020204" pitchFamily="34" charset="0"/>
              <a:buChar char="•"/>
              <a:defRPr/>
            </a:pPr>
            <a:r>
              <a:rPr lang="en-CA" dirty="0"/>
              <a:t>Game meat or wild fish may not come from approved food source but important for food security if access</a:t>
            </a:r>
            <a:r>
              <a:rPr lang="en-CA" baseline="0" dirty="0"/>
              <a:t> to food is limited or if that what people can afford. Also important for many cultural traditions.</a:t>
            </a:r>
          </a:p>
          <a:p>
            <a:pPr marL="8686" lvl="0" indent="0" defTabSz="465887">
              <a:buFont typeface="Arial" panose="020B0604020202020204" pitchFamily="34" charset="0"/>
              <a:buNone/>
              <a:defRPr/>
            </a:pPr>
            <a:endParaRPr lang="en-CA" b="1" u="sng" baseline="0" dirty="0"/>
          </a:p>
          <a:p>
            <a:pPr defTabSz="465887">
              <a:defRPr/>
            </a:pPr>
            <a:r>
              <a:rPr lang="en-CA" b="1" dirty="0"/>
              <a:t>Strategies</a:t>
            </a:r>
            <a:r>
              <a:rPr lang="en-CA" dirty="0"/>
              <a:t>:</a:t>
            </a:r>
          </a:p>
          <a:p>
            <a:pPr marL="174708" indent="-174708" defTabSz="465887">
              <a:buFont typeface="Arial" panose="020B0604020202020204" pitchFamily="34" charset="0"/>
              <a:buChar char="•"/>
              <a:defRPr/>
            </a:pPr>
            <a:r>
              <a:rPr lang="en-CA" dirty="0"/>
              <a:t>Discretionary interpretation of guidelines</a:t>
            </a:r>
            <a:r>
              <a:rPr lang="en-CA" baseline="0" dirty="0"/>
              <a:t> to f</a:t>
            </a:r>
            <a:r>
              <a:rPr lang="en-CA" dirty="0"/>
              <a:t>ocus on critical risks. </a:t>
            </a:r>
          </a:p>
          <a:p>
            <a:pPr marL="174708" indent="-174708" defTabSz="465887">
              <a:buFont typeface="Arial" panose="020B0604020202020204" pitchFamily="34" charset="0"/>
              <a:buChar char="•"/>
              <a:defRPr/>
            </a:pPr>
            <a:r>
              <a:rPr lang="en-CA" baseline="0" dirty="0"/>
              <a:t>E</a:t>
            </a:r>
            <a:r>
              <a:rPr lang="en-CA" dirty="0"/>
              <a:t>ducate people to make the food the safest it can be and decrease risk in that context.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1" u="sng"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1" u="sng" baseline="0" dirty="0"/>
              <a:t>--CLICK ONCE FOR QUOTE TO APPEAR--</a:t>
            </a:r>
          </a:p>
          <a:p>
            <a:pPr marL="0" marR="0" lvl="0" indent="0" algn="l" defTabSz="465887" rtl="0" eaLnBrk="1" fontAlgn="auto" latinLnBrk="0" hangingPunct="1">
              <a:lnSpc>
                <a:spcPct val="100000"/>
              </a:lnSpc>
              <a:spcBef>
                <a:spcPts val="0"/>
              </a:spcBef>
              <a:spcAft>
                <a:spcPts val="0"/>
              </a:spcAft>
              <a:buClrTx/>
              <a:buSzTx/>
              <a:buFontTx/>
              <a:buNone/>
              <a:tabLst/>
              <a:defRPr/>
            </a:pPr>
            <a:endParaRPr lang="en-CA" i="0" dirty="0"/>
          </a:p>
          <a:p>
            <a:pPr marL="0" marR="0" lvl="0" indent="0" algn="l" defTabSz="465887" rtl="0" eaLnBrk="1" fontAlgn="auto" latinLnBrk="0" hangingPunct="1">
              <a:lnSpc>
                <a:spcPct val="100000"/>
              </a:lnSpc>
              <a:spcBef>
                <a:spcPts val="0"/>
              </a:spcBef>
              <a:spcAft>
                <a:spcPts val="0"/>
              </a:spcAft>
              <a:buClrTx/>
              <a:buSzTx/>
              <a:buFontTx/>
              <a:buNone/>
              <a:tabLst/>
              <a:defRPr/>
            </a:pPr>
            <a:r>
              <a:rPr lang="en-CA" i="0" dirty="0"/>
              <a:t>ADDITIONAL QUOTE:</a:t>
            </a:r>
          </a:p>
          <a:p>
            <a:pPr marL="0" marR="0" lvl="0" indent="0" algn="l" defTabSz="465887" rtl="0" eaLnBrk="1" fontAlgn="auto" latinLnBrk="0" hangingPunct="1">
              <a:lnSpc>
                <a:spcPct val="100000"/>
              </a:lnSpc>
              <a:spcBef>
                <a:spcPts val="0"/>
              </a:spcBef>
              <a:spcAft>
                <a:spcPts val="0"/>
              </a:spcAft>
              <a:buClrTx/>
              <a:buSzTx/>
              <a:buFontTx/>
              <a:buNone/>
              <a:tabLst/>
              <a:defRPr/>
            </a:pPr>
            <a:r>
              <a:rPr lang="en-CA" i="0" dirty="0"/>
              <a:t> </a:t>
            </a:r>
            <a:r>
              <a:rPr lang="en-CA" i="1" dirty="0"/>
              <a:t>… but if that’s all they have… do it in the best way to reduce their risk.</a:t>
            </a:r>
            <a:endParaRPr lang="en-CA" dirty="0"/>
          </a:p>
          <a:p>
            <a:pPr defTabSz="465887">
              <a:defRPr/>
            </a:pPr>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C124E-7A45-48CF-B724-CD9812C6719F}"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50209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Barriers</a:t>
            </a:r>
            <a:r>
              <a:rPr lang="en-CA" dirty="0"/>
              <a:t>: Education and language can create a double barrier, particularly for </a:t>
            </a:r>
            <a:r>
              <a:rPr lang="en-CA" b="1" dirty="0"/>
              <a:t>certification tests </a:t>
            </a:r>
            <a:r>
              <a:rPr lang="en-CA" dirty="0"/>
              <a:t>and </a:t>
            </a:r>
            <a:r>
              <a:rPr lang="en-CA" b="1" dirty="0"/>
              <a:t>documentation</a:t>
            </a:r>
            <a:r>
              <a:rPr lang="en-CA" dirty="0"/>
              <a:t> of food safety plans.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1" u="sng"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1" u="sng" baseline="0" dirty="0"/>
              <a:t>--CLICK ONCE FOR QUOTE TO APPEAR--</a:t>
            </a:r>
          </a:p>
          <a:p>
            <a:endParaRPr lang="en-CA" b="1" dirty="0"/>
          </a:p>
          <a:p>
            <a:r>
              <a:rPr lang="en-CA" b="1" dirty="0"/>
              <a:t>Strategies</a:t>
            </a:r>
            <a:r>
              <a:rPr lang="en-CA" dirty="0"/>
              <a:t>:</a:t>
            </a:r>
          </a:p>
          <a:p>
            <a:pPr marL="174708" indent="-174708">
              <a:buFont typeface="Arial" panose="020B0604020202020204" pitchFamily="34" charset="0"/>
              <a:buChar char="•"/>
            </a:pPr>
            <a:r>
              <a:rPr lang="en-CA" dirty="0"/>
              <a:t>Walking through things and explaining details</a:t>
            </a:r>
          </a:p>
          <a:p>
            <a:pPr algn="l"/>
            <a:endParaRPr lang="en-CA" i="1" dirty="0">
              <a:solidFill>
                <a:schemeClr val="bg1"/>
              </a:solidFill>
              <a:latin typeface="Arial" panose="020B0604020202020204" pitchFamily="34" charset="0"/>
              <a:cs typeface="Arial" panose="020B0604020202020204" pitchFamily="34" charset="0"/>
            </a:endParaRPr>
          </a:p>
          <a:p>
            <a:pPr algn="l"/>
            <a:r>
              <a:rPr lang="en-CA" b="0" i="0" dirty="0">
                <a:solidFill>
                  <a:schemeClr val="bg1"/>
                </a:solidFill>
                <a:latin typeface="Arial" panose="020B0604020202020204" pitchFamily="34" charset="0"/>
                <a:cs typeface="Arial" panose="020B0604020202020204" pitchFamily="34" charset="0"/>
              </a:rPr>
              <a:t>ADDITIONAL QUOTE: </a:t>
            </a:r>
          </a:p>
          <a:p>
            <a:pPr algn="l"/>
            <a:r>
              <a:rPr lang="en-US" i="1" dirty="0">
                <a:solidFill>
                  <a:schemeClr val="bg1"/>
                </a:solidFill>
                <a:latin typeface="Arial" panose="020B0604020202020204" pitchFamily="34" charset="0"/>
                <a:cs typeface="Arial" panose="020B0604020202020204" pitchFamily="34" charset="0"/>
              </a:rPr>
              <a:t>One thing is the requirement for food safety plans – a written document. Often the information that we give to them is WAY too overloaded - it just looks confusing. </a:t>
            </a:r>
          </a:p>
          <a:p>
            <a:pPr lvl="0" algn="l"/>
            <a:r>
              <a:rPr lang="en-US" i="1" dirty="0">
                <a:solidFill>
                  <a:schemeClr val="bg1"/>
                </a:solidFill>
                <a:latin typeface="Arial" panose="020B0604020202020204" pitchFamily="34" charset="0"/>
                <a:cs typeface="Arial" panose="020B0604020202020204" pitchFamily="34" charset="0"/>
              </a:rPr>
              <a:t>So, sitting down at the beginning and even walking through a recipe with the person really helps. So, it’s just spending the time. </a:t>
            </a:r>
          </a:p>
          <a:p>
            <a:pPr lvl="0" algn="l"/>
            <a:r>
              <a:rPr lang="en-US" b="1" i="1" dirty="0">
                <a:solidFill>
                  <a:schemeClr val="bg1"/>
                </a:solidFill>
                <a:latin typeface="Arial" panose="020B0604020202020204" pitchFamily="34" charset="0"/>
                <a:cs typeface="Arial" panose="020B0604020202020204" pitchFamily="34" charset="0"/>
              </a:rPr>
              <a:t>We’re meant to be educators - that’s number one.</a:t>
            </a:r>
          </a:p>
          <a:p>
            <a:pPr lvl="0" algn="l"/>
            <a:endParaRPr lang="en-US" altLang="en-US" b="1" i="1" dirty="0">
              <a:solidFill>
                <a:schemeClr val="bg1"/>
              </a:solidFill>
              <a:latin typeface="Arial" panose="020B0604020202020204" pitchFamily="34" charset="0"/>
              <a:cs typeface="Arial" panose="020B0604020202020204" pitchFamily="34" charset="0"/>
            </a:endParaRPr>
          </a:p>
          <a:p>
            <a:pPr lvl="0" algn="l"/>
            <a:r>
              <a:rPr lang="en-US" altLang="en-US" b="0" i="0" dirty="0">
                <a:solidFill>
                  <a:schemeClr val="bg1"/>
                </a:solidFill>
                <a:latin typeface="Arial" panose="020B0604020202020204" pitchFamily="34" charset="0"/>
                <a:cs typeface="Arial" panose="020B0604020202020204" pitchFamily="34" charset="0"/>
              </a:rPr>
              <a:t>(Image shows a </a:t>
            </a:r>
            <a:r>
              <a:rPr lang="en-US" altLang="en-US" b="0" i="0" dirty="0" err="1">
                <a:solidFill>
                  <a:schemeClr val="bg1"/>
                </a:solidFill>
                <a:latin typeface="Arial" panose="020B0604020202020204" pitchFamily="34" charset="0"/>
                <a:cs typeface="Arial" panose="020B0604020202020204" pitchFamily="34" charset="0"/>
              </a:rPr>
              <a:t>FoodSafe</a:t>
            </a:r>
            <a:r>
              <a:rPr lang="en-US" altLang="en-US" b="0" i="0" dirty="0">
                <a:solidFill>
                  <a:schemeClr val="bg1"/>
                </a:solidFill>
                <a:latin typeface="Arial" panose="020B0604020202020204" pitchFamily="34" charset="0"/>
                <a:cs typeface="Arial" panose="020B0604020202020204" pitchFamily="34" charset="0"/>
              </a:rPr>
              <a:t> exam preamble translated to Punjabi.</a:t>
            </a:r>
          </a:p>
          <a:p>
            <a:pPr algn="ctr"/>
            <a:endParaRPr lang="en-CA" dirty="0">
              <a:solidFill>
                <a:schemeClr val="bg1"/>
              </a:solidFill>
            </a:endParaRPr>
          </a:p>
          <a:p>
            <a:endParaRPr lang="en-CA" dirty="0"/>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C124E-7A45-48CF-B724-CD9812C6719F}"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28309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CA" b="1" dirty="0"/>
              <a:t>Barriers</a:t>
            </a:r>
            <a:r>
              <a:rPr lang="en-CA" dirty="0"/>
              <a:t>: Inability to meet testing requirements and sampling schedules due to remote locations - slow transport, weather, ferry and float/bush plane schedules. </a:t>
            </a:r>
          </a:p>
          <a:p>
            <a:pPr marL="183394" lvl="0" indent="-174708" defTabSz="465887">
              <a:buFont typeface="Arial" panose="020B0604020202020204" pitchFamily="34" charset="0"/>
              <a:buChar char="•"/>
              <a:defRPr/>
            </a:pPr>
            <a:r>
              <a:rPr lang="en-CA" dirty="0"/>
              <a:t>May need boil water advisories. </a:t>
            </a:r>
          </a:p>
          <a:p>
            <a:pPr marL="183394" lvl="0" indent="-174708" defTabSz="465887">
              <a:buFont typeface="Arial" panose="020B0604020202020204" pitchFamily="34" charset="0"/>
              <a:buChar char="•"/>
              <a:defRPr/>
            </a:pPr>
            <a:r>
              <a:rPr lang="en-CA" dirty="0"/>
              <a:t>Also difficulty attending professional development, because a 1-day course might require 5 days travel.  </a:t>
            </a:r>
          </a:p>
          <a:p>
            <a:pPr marL="8686" marR="0" lvl="0" indent="0" algn="l" defTabSz="46588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1" u="sng" baseline="0" dirty="0"/>
          </a:p>
          <a:p>
            <a:pPr marL="8686" marR="0" lvl="0" indent="0" algn="l" defTabSz="465887"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1" u="sng" baseline="0" dirty="0"/>
              <a:t>--CLICK ONCE FOR QUOTE TO APPEAR--</a:t>
            </a:r>
          </a:p>
          <a:p>
            <a:pPr marL="183394" lvl="0" indent="-174708" defTabSz="465887">
              <a:buFont typeface="Arial" panose="020B0604020202020204" pitchFamily="34" charset="0"/>
              <a:buChar char="•"/>
              <a:defRPr/>
            </a:pPr>
            <a:endParaRPr lang="en-CA" dirty="0"/>
          </a:p>
          <a:p>
            <a:r>
              <a:rPr lang="en-CA" b="1" dirty="0"/>
              <a:t>Strategies:</a:t>
            </a:r>
          </a:p>
          <a:p>
            <a:pPr marL="174708" indent="-174708">
              <a:buFont typeface="Arial" panose="020B0604020202020204" pitchFamily="34" charset="0"/>
              <a:buChar char="•"/>
            </a:pPr>
            <a:r>
              <a:rPr lang="en-CA" dirty="0"/>
              <a:t>Give verbal approvals.</a:t>
            </a:r>
          </a:p>
          <a:p>
            <a:pPr marL="174708" indent="-174708">
              <a:buFont typeface="Arial" panose="020B0604020202020204" pitchFamily="34" charset="0"/>
              <a:buChar char="•"/>
            </a:pPr>
            <a:r>
              <a:rPr lang="en-CA" dirty="0"/>
              <a:t>Search for other testing options.</a:t>
            </a:r>
          </a:p>
          <a:p>
            <a:pPr marL="174708" indent="-174708">
              <a:buFont typeface="Arial" panose="020B0604020202020204" pitchFamily="34" charset="0"/>
              <a:buChar char="•"/>
            </a:pPr>
            <a:r>
              <a:rPr lang="en-CA" dirty="0"/>
              <a:t>Intervene so lab will still do analysis with late samples. </a:t>
            </a:r>
          </a:p>
          <a:p>
            <a:pPr marL="0" indent="0">
              <a:buFont typeface="Arial" panose="020B0604020202020204" pitchFamily="34" charset="0"/>
              <a:buNone/>
            </a:pPr>
            <a:r>
              <a:rPr lang="en-CA" b="1" dirty="0"/>
              <a:t>Issue: </a:t>
            </a:r>
            <a:r>
              <a:rPr lang="en-CA" dirty="0"/>
              <a:t>The regulations are not fitting the context in</a:t>
            </a:r>
            <a:r>
              <a:rPr lang="en-CA" baseline="0" dirty="0"/>
              <a:t> many of these locations. </a:t>
            </a:r>
            <a:endParaRPr lang="en-CA"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0" i="0" dirty="0"/>
              <a:t>ADDITIONAL QUOTE: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0" i="1" dirty="0"/>
              <a:t>I’ve crunched the data for an operator more than once, just because I know they travel from four or five hours out of town [to send the sample]. I’ll just change the date just so the lab will sample it. You know, and you just take it as a presence/absence or whatever, right?</a:t>
            </a:r>
          </a:p>
          <a:p>
            <a:endParaRPr lang="en-US" altLang="en-US" dirty="0"/>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C124E-7A45-48CF-B724-CD9812C6719F}"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05044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CA" baseline="0" dirty="0"/>
              <a:t>This knowledge about health equity and environmental public health practice was generated through a BC Centre for Disease Control project called Through an Equity Lens.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aseline="0" dirty="0"/>
              <a:t>That project aimed to identify how barriers arise in environmental public health practice, and to develop some support tools for EPHPs. </a:t>
            </a:r>
            <a:endParaRPr lang="en-CA" baseline="30000" dirty="0"/>
          </a:p>
          <a:p>
            <a:pPr marL="0" indent="0">
              <a:buFont typeface="Arial" panose="020B0604020202020204" pitchFamily="34" charset="0"/>
              <a:buNone/>
            </a:pPr>
            <a:endParaRPr lang="en-CA" baseline="0" dirty="0"/>
          </a:p>
          <a:p>
            <a:pPr marL="0" indent="0">
              <a:buFont typeface="Arial" panose="020B0604020202020204" pitchFamily="34" charset="0"/>
              <a:buNone/>
            </a:pPr>
            <a:r>
              <a:rPr lang="en-CA" i="1" baseline="0" dirty="0"/>
              <a:t>NOTES:</a:t>
            </a:r>
          </a:p>
          <a:p>
            <a:pPr marL="0" indent="0">
              <a:buFont typeface="Arial" panose="020B0604020202020204" pitchFamily="34" charset="0"/>
              <a:buNone/>
            </a:pPr>
            <a:r>
              <a:rPr lang="en-CA" i="1" baseline="0" dirty="0"/>
              <a:t>This is provided as background info only, to show the origins of this work and resulting information.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C124E-7A45-48CF-B724-CD9812C6719F}"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568951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Barriers</a:t>
            </a:r>
            <a:r>
              <a:rPr lang="en-US" altLang="en-US" dirty="0"/>
              <a:t>: </a:t>
            </a:r>
            <a:r>
              <a:rPr lang="en-US" altLang="en-US" baseline="0" dirty="0"/>
              <a:t>Many people do not have specific or technical training, especially people running very small water systems. </a:t>
            </a:r>
          </a:p>
          <a:p>
            <a:pPr marL="174708" indent="-174708">
              <a:buFont typeface="Arial" panose="020B0604020202020204" pitchFamily="34" charset="0"/>
              <a:buChar char="•"/>
            </a:pPr>
            <a:r>
              <a:rPr lang="en-US" altLang="en-US" baseline="0" dirty="0"/>
              <a:t>Identifying literacy barrier is often difficult – people may know what to do but be unable to write it down.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1" u="sng"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1" u="sng" baseline="0" dirty="0"/>
              <a:t>--CLICK ONCE FOR QUOTE TO APPEAR--</a:t>
            </a:r>
          </a:p>
          <a:p>
            <a:endParaRPr lang="en-US" altLang="en-US" b="1" baseline="0" dirty="0"/>
          </a:p>
          <a:p>
            <a:r>
              <a:rPr lang="en-US" altLang="en-US" b="1" baseline="0" dirty="0"/>
              <a:t>Strategies</a:t>
            </a:r>
            <a:r>
              <a:rPr lang="en-US" altLang="en-US" baseline="0" dirty="0"/>
              <a:t>:</a:t>
            </a:r>
          </a:p>
          <a:p>
            <a:pPr marL="174708" indent="-174708">
              <a:buFont typeface="Arial" panose="020B0604020202020204" pitchFamily="34" charset="0"/>
              <a:buChar char="•"/>
            </a:pPr>
            <a:r>
              <a:rPr lang="en-US" altLang="en-US" baseline="0" dirty="0"/>
              <a:t>Often work one-on-one and walk through written materials verbally.</a:t>
            </a:r>
          </a:p>
          <a:p>
            <a:pPr algn="l"/>
            <a:endParaRPr lang="en-US" altLang="en-US" dirty="0">
              <a:solidFill>
                <a:schemeClr val="bg1"/>
              </a:solidFill>
              <a:latin typeface="Arial" panose="020B0604020202020204" pitchFamily="34" charset="0"/>
              <a:cs typeface="Arial" panose="020B0604020202020204" pitchFamily="34" charset="0"/>
            </a:endParaRPr>
          </a:p>
          <a:p>
            <a:endParaRPr lang="en-US" altLang="en-US" dirty="0"/>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C124E-7A45-48CF-B724-CD9812C6719F}"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6300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Barriers: </a:t>
            </a:r>
            <a:r>
              <a:rPr lang="en-CA" dirty="0"/>
              <a:t>Vulnerable people (single mom, elderly, etc.) complains about mould, bed bugs, or other repairs. </a:t>
            </a:r>
          </a:p>
          <a:p>
            <a:pPr marL="174708" indent="-174708">
              <a:buFont typeface="Arial" panose="020B0604020202020204" pitchFamily="34" charset="0"/>
              <a:buChar char="•"/>
            </a:pPr>
            <a:r>
              <a:rPr lang="en-CA" dirty="0"/>
              <a:t>EPHP may not have authority, but sees problem as first line of contact. </a:t>
            </a:r>
            <a:r>
              <a:rPr lang="en-CA" b="1" i="1" dirty="0"/>
              <a:t>Note that Alberta has a Housing Regulation and EPHPs do have authority and a mandate to intervene in housing to much greater extent than in other provinces and territories.</a:t>
            </a:r>
          </a:p>
          <a:p>
            <a:r>
              <a:rPr lang="en-CA" b="1" dirty="0"/>
              <a:t>Strategies</a:t>
            </a:r>
            <a:r>
              <a:rPr lang="en-CA" dirty="0"/>
              <a:t>:</a:t>
            </a:r>
          </a:p>
          <a:p>
            <a:pPr marL="174708" indent="-174708">
              <a:buFont typeface="Arial" panose="020B0604020202020204" pitchFamily="34" charset="0"/>
              <a:buChar char="•"/>
            </a:pPr>
            <a:r>
              <a:rPr lang="en-CA" dirty="0"/>
              <a:t>Try to refer or intervene where they can, often outside their formal role. May or may not be supported by management so sometimes do this under the radar.</a:t>
            </a:r>
            <a:r>
              <a:rPr lang="en-CA" baseline="0" dirty="0"/>
              <a:t> </a:t>
            </a:r>
            <a:endParaRPr lang="en-CA" dirty="0"/>
          </a:p>
          <a:p>
            <a:endParaRPr lang="en-CA" b="1"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1" u="sng" baseline="0" dirty="0"/>
              <a:t>--CLICK ONCE FOR NEXT QUOTE TO APPEAR– FEEL FREE TO OMIT ANY OF THE QUOTES THAT ARE NOT RELEVANT TO LOCAL CONTEXT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1" i="1" u="none" baseline="0" dirty="0"/>
              <a:t>The quotes presented here are from EPHPs working in regions that do not have a clear mandate for responding to housing issues – they may not be relevant in regions where housing is explicitly included in the EPH mandate. </a:t>
            </a:r>
          </a:p>
          <a:p>
            <a:endParaRPr lang="en-CA" b="1" i="0" dirty="0"/>
          </a:p>
          <a:p>
            <a:r>
              <a:rPr lang="en-CA" b="1" i="0" dirty="0"/>
              <a:t>Issue: </a:t>
            </a:r>
            <a:r>
              <a:rPr lang="en-CA" b="0" i="0" dirty="0"/>
              <a:t>There is a gap in authority</a:t>
            </a:r>
            <a:r>
              <a:rPr lang="en-CA" b="0" i="0" baseline="0" dirty="0"/>
              <a:t> here, unless there is another agency that is responsible for public health in housing situations.</a:t>
            </a:r>
          </a:p>
          <a:p>
            <a:endParaRPr lang="en-CA" b="0" i="0" baseline="0" dirty="0"/>
          </a:p>
          <a:p>
            <a:r>
              <a:rPr lang="en-CA" b="0" i="0" baseline="0" dirty="0"/>
              <a:t>ADDITIONAL QUOTE: </a:t>
            </a:r>
          </a:p>
          <a:p>
            <a:r>
              <a:rPr lang="en-CA" b="0" i="1" dirty="0"/>
              <a:t>So, unless the province decides that they’re going to make it our mandate, it keeps falling off the plate of everybody.</a:t>
            </a:r>
          </a:p>
          <a:p>
            <a:endParaRPr lang="en-US" altLang="en-US" i="1" dirty="0"/>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C124E-7A45-48CF-B724-CD9812C6719F}"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47962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Barriers</a:t>
            </a:r>
            <a:r>
              <a:rPr lang="en-US" altLang="en-US" dirty="0"/>
              <a:t>: Language</a:t>
            </a:r>
            <a:r>
              <a:rPr lang="en-US" altLang="en-US" baseline="0" dirty="0"/>
              <a:t> is a common issue in PSEs. </a:t>
            </a:r>
          </a:p>
          <a:p>
            <a:pPr marL="174708" indent="-174708">
              <a:buFont typeface="Arial" panose="020B0604020202020204" pitchFamily="34" charset="0"/>
              <a:buChar char="•"/>
            </a:pPr>
            <a:r>
              <a:rPr lang="en-US" altLang="en-US" baseline="0" dirty="0"/>
              <a:t>Challenge is in communicating how and why to do things – e.g., reusing single use items, acceptable forms of sterilization, sanitizing procedures, etc. </a:t>
            </a:r>
            <a:endParaRPr lang="en-US" altLang="en-US" dirty="0"/>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C124E-7A45-48CF-B724-CD9812C6719F}"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025299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Healthy built environment (HBE) is a new area of practice with potential equity benefits:</a:t>
            </a:r>
          </a:p>
          <a:p>
            <a:r>
              <a:rPr lang="en-CA" dirty="0"/>
              <a:t>HBE programs exist in all BC health authorities. EPHPs are involved in development permits as well as more involved work with local governments to inform community planning decisions.</a:t>
            </a:r>
          </a:p>
          <a:p>
            <a:pPr marL="174708" indent="-174708">
              <a:buFont typeface="Arial" panose="020B0604020202020204" pitchFamily="34" charset="0"/>
              <a:buChar char="•"/>
            </a:pPr>
            <a:r>
              <a:rPr lang="en-CA" dirty="0"/>
              <a:t>HBE teams are gaining specialized knowledge in what to look for. </a:t>
            </a:r>
          </a:p>
          <a:p>
            <a:pPr marL="174708" indent="-174708">
              <a:buFont typeface="Arial" panose="020B0604020202020204" pitchFamily="34" charset="0"/>
              <a:buChar char="•"/>
            </a:pPr>
            <a:r>
              <a:rPr lang="en-CA" dirty="0"/>
              <a:t>HBE teams are collaborating across sectors – refer to nutrition re applications for agricultural land rezoning, mental health re neighbourhoods.</a:t>
            </a:r>
          </a:p>
          <a:p>
            <a:pPr marL="0" indent="0">
              <a:buFont typeface="Arial" panose="020B0604020202020204" pitchFamily="34" charset="0"/>
              <a:buNone/>
            </a:pPr>
            <a:endParaRPr lang="en-CA"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1" u="sng" baseline="0" dirty="0"/>
              <a:t>--CLICK ONCE FOR QUOTE TO APPEAR--</a:t>
            </a:r>
          </a:p>
          <a:p>
            <a:pPr marL="0" indent="0">
              <a:buFont typeface="Arial" panose="020B0604020202020204" pitchFamily="34" charset="0"/>
              <a:buNone/>
            </a:pPr>
            <a:endParaRPr lang="en-CA" dirty="0"/>
          </a:p>
          <a:p>
            <a:pPr marL="174708" indent="-174708">
              <a:buFont typeface="Arial" panose="020B0604020202020204" pitchFamily="34" charset="0"/>
              <a:buChar char="•"/>
            </a:pPr>
            <a:r>
              <a:rPr lang="en-CA" dirty="0"/>
              <a:t>This is a new “voice” for EPHPs on many issues that relate to health equity and environmental public health. </a:t>
            </a:r>
          </a:p>
          <a:p>
            <a:endParaRPr lang="en-CA" dirty="0"/>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C124E-7A45-48CF-B724-CD9812C6719F}"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38687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i="1" dirty="0"/>
              <a:t>Ask for examples from participants</a:t>
            </a:r>
            <a:r>
              <a:rPr lang="en-CA" i="1" baseline="0" dirty="0"/>
              <a:t> – in plenary. Have a discussion with the groups (use small groups if seems more appropriate).</a:t>
            </a:r>
            <a:endParaRPr lang="en-CA" i="1" dirty="0"/>
          </a:p>
        </p:txBody>
      </p:sp>
      <p:sp>
        <p:nvSpPr>
          <p:cNvPr id="4" name="Slide Number Placeholder 3"/>
          <p:cNvSpPr>
            <a:spLocks noGrp="1"/>
          </p:cNvSpPr>
          <p:nvPr>
            <p:ph type="sldNum" sz="quarter" idx="10"/>
          </p:nvPr>
        </p:nvSpPr>
        <p:spPr/>
        <p:txBody>
          <a:bodyPr/>
          <a:lstStyle/>
          <a:p>
            <a:fld id="{CD027EC4-C7DE-4D46-ABC8-6C4D875235C1}" type="slidenum">
              <a:rPr lang="en-CA" smtClean="0"/>
              <a:t>34</a:t>
            </a:fld>
            <a:endParaRPr lang="en-CA"/>
          </a:p>
        </p:txBody>
      </p:sp>
    </p:spTree>
    <p:extLst>
      <p:ext uri="{BB962C8B-B14F-4D97-AF65-F5344CB8AC3E}">
        <p14:creationId xmlns:p14="http://schemas.microsoft.com/office/powerpoint/2010/main" val="38439223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Use this slide for a collective exercise that gets people out of their seats. </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Participants independently review short scenarios posted around the room. Scenarios are designed to illustrate the kinds of health equity issues that arise in environmental public health, as well as to encourage self-reflection and provoke new ways of thinking about these issues. [NOTE: Scenarios are available in the Ready-Made Session folder where you downloaded this PPT presentation.]</a:t>
            </a:r>
            <a:endParaRPr lang="en-CA"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Participants will be asked to walk around the room and read the scenarios.  They are presented as </a:t>
            </a:r>
            <a:r>
              <a:rPr lang="en-CA" sz="1200" i="1" kern="1200" dirty="0">
                <a:solidFill>
                  <a:schemeClr val="tx1"/>
                </a:solidFill>
                <a:effectLst/>
                <a:latin typeface="+mn-lt"/>
                <a:ea typeface="+mn-ea"/>
                <a:cs typeface="+mn-cs"/>
              </a:rPr>
              <a:t>examples of how EPH and health equity have come together to give a sense of some of what we have learned about promising practices and ways that EPH staff can be involved with the social determinants of health and health equity.</a:t>
            </a:r>
          </a:p>
          <a:p>
            <a:r>
              <a:rPr lang="en-US" sz="1200" i="1" kern="1200" dirty="0">
                <a:solidFill>
                  <a:schemeClr val="tx1"/>
                </a:solidFill>
                <a:effectLst/>
                <a:latin typeface="+mn-lt"/>
                <a:ea typeface="+mn-ea"/>
                <a:cs typeface="+mn-cs"/>
              </a:rPr>
              <a:t>Consider these scenarios and your own individual reflections as you enter the rest of the session.</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The next slide includes a list of discussion questions to use after people review the scenarios. </a:t>
            </a:r>
            <a:endParaRPr lang="en-CA" i="1" dirty="0"/>
          </a:p>
        </p:txBody>
      </p:sp>
      <p:sp>
        <p:nvSpPr>
          <p:cNvPr id="4" name="Slide Number Placeholder 3"/>
          <p:cNvSpPr>
            <a:spLocks noGrp="1"/>
          </p:cNvSpPr>
          <p:nvPr>
            <p:ph type="sldNum" sz="quarter" idx="10"/>
          </p:nvPr>
        </p:nvSpPr>
        <p:spPr/>
        <p:txBody>
          <a:bodyPr/>
          <a:lstStyle/>
          <a:p>
            <a:fld id="{CD027EC4-C7DE-4D46-ABC8-6C4D875235C1}" type="slidenum">
              <a:rPr lang="en-CA" smtClean="0"/>
              <a:t>35</a:t>
            </a:fld>
            <a:endParaRPr lang="en-CA"/>
          </a:p>
        </p:txBody>
      </p:sp>
    </p:spTree>
    <p:extLst>
      <p:ext uri="{BB962C8B-B14F-4D97-AF65-F5344CB8AC3E}">
        <p14:creationId xmlns:p14="http://schemas.microsoft.com/office/powerpoint/2010/main" val="31126913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i="1" dirty="0"/>
              <a:t>Use this slide to guide group discussion about the health equity scenario exercise (walkabout or small group discussion format).</a:t>
            </a:r>
          </a:p>
        </p:txBody>
      </p:sp>
      <p:sp>
        <p:nvSpPr>
          <p:cNvPr id="4" name="Slide Number Placeholder 3"/>
          <p:cNvSpPr>
            <a:spLocks noGrp="1"/>
          </p:cNvSpPr>
          <p:nvPr>
            <p:ph type="sldNum" sz="quarter" idx="10"/>
          </p:nvPr>
        </p:nvSpPr>
        <p:spPr/>
        <p:txBody>
          <a:bodyPr/>
          <a:lstStyle/>
          <a:p>
            <a:fld id="{CD027EC4-C7DE-4D46-ABC8-6C4D875235C1}" type="slidenum">
              <a:rPr lang="en-CA" smtClean="0"/>
              <a:t>36</a:t>
            </a:fld>
            <a:endParaRPr lang="en-CA"/>
          </a:p>
        </p:txBody>
      </p:sp>
    </p:spTree>
    <p:extLst>
      <p:ext uri="{BB962C8B-B14F-4D97-AF65-F5344CB8AC3E}">
        <p14:creationId xmlns:p14="http://schemas.microsoft.com/office/powerpoint/2010/main" val="4886642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i="1" dirty="0"/>
              <a:t>Optional:</a:t>
            </a:r>
          </a:p>
          <a:p>
            <a:r>
              <a:rPr lang="en-CA" dirty="0"/>
              <a:t>Summarize the main points you wish to highlight for the group. </a:t>
            </a:r>
          </a:p>
          <a:p>
            <a:endParaRPr lang="en-CA" dirty="0"/>
          </a:p>
        </p:txBody>
      </p:sp>
      <p:sp>
        <p:nvSpPr>
          <p:cNvPr id="4" name="Slide Number Placeholder 3"/>
          <p:cNvSpPr>
            <a:spLocks noGrp="1"/>
          </p:cNvSpPr>
          <p:nvPr>
            <p:ph type="sldNum" sz="quarter" idx="10"/>
          </p:nvPr>
        </p:nvSpPr>
        <p:spPr/>
        <p:txBody>
          <a:bodyPr/>
          <a:lstStyle/>
          <a:p>
            <a:fld id="{CD027EC4-C7DE-4D46-ABC8-6C4D875235C1}" type="slidenum">
              <a:rPr lang="en-CA" smtClean="0"/>
              <a:t>37</a:t>
            </a:fld>
            <a:endParaRPr lang="en-CA"/>
          </a:p>
        </p:txBody>
      </p:sp>
    </p:spTree>
    <p:extLst>
      <p:ext uri="{BB962C8B-B14F-4D97-AF65-F5344CB8AC3E}">
        <p14:creationId xmlns:p14="http://schemas.microsoft.com/office/powerpoint/2010/main" val="19063422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95613" y="862013"/>
            <a:ext cx="3103562" cy="2327275"/>
          </a:xfrm>
        </p:spPr>
      </p:sp>
      <p:sp>
        <p:nvSpPr>
          <p:cNvPr id="3" name="Notes Placeholder 2"/>
          <p:cNvSpPr>
            <a:spLocks noGrp="1"/>
          </p:cNvSpPr>
          <p:nvPr>
            <p:ph type="body" idx="1"/>
          </p:nvPr>
        </p:nvSpPr>
        <p:spPr/>
        <p:txBody>
          <a:bodyPr/>
          <a:lstStyle/>
          <a:p>
            <a:r>
              <a:rPr lang="en-US" dirty="0"/>
              <a:t>Questions</a:t>
            </a:r>
          </a:p>
        </p:txBody>
      </p:sp>
      <p:sp>
        <p:nvSpPr>
          <p:cNvPr id="4" name="Slide Number Placeholder 3"/>
          <p:cNvSpPr>
            <a:spLocks noGrp="1"/>
          </p:cNvSpPr>
          <p:nvPr>
            <p:ph type="sldNum" sz="quarter" idx="10"/>
          </p:nvPr>
        </p:nvSpPr>
        <p:spPr/>
        <p:txBody>
          <a:bodyPr/>
          <a:lstStyle/>
          <a:p>
            <a:fld id="{342E8663-9224-465F-BB0C-D08E9A8BE19B}" type="slidenum">
              <a:rPr lang="en-US" smtClean="0"/>
              <a:t>38</a:t>
            </a:fld>
            <a:endParaRPr lang="en-US"/>
          </a:p>
        </p:txBody>
      </p:sp>
    </p:spTree>
    <p:extLst>
      <p:ext uri="{BB962C8B-B14F-4D97-AF65-F5344CB8AC3E}">
        <p14:creationId xmlns:p14="http://schemas.microsoft.com/office/powerpoint/2010/main" val="11491933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a:t>Remind everyone to fill out evaluation forms.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E79C51-FBBF-EA4A-B795-8DF396BD125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2097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95613" y="862013"/>
            <a:ext cx="3103562" cy="2327275"/>
          </a:xfrm>
        </p:spPr>
      </p:sp>
      <p:sp>
        <p:nvSpPr>
          <p:cNvPr id="3" name="Notes Placeholder 2"/>
          <p:cNvSpPr>
            <a:spLocks noGrp="1"/>
          </p:cNvSpPr>
          <p:nvPr>
            <p:ph type="body" idx="1"/>
          </p:nvPr>
        </p:nvSpPr>
        <p:spPr/>
        <p:txBody>
          <a:bodyPr/>
          <a:lstStyle/>
          <a:p>
            <a:r>
              <a:rPr lang="en-US" i="1" dirty="0"/>
              <a:t>NOTES:</a:t>
            </a:r>
          </a:p>
          <a:p>
            <a:r>
              <a:rPr lang="en-US" i="1" dirty="0"/>
              <a:t>The scenario exercise is optional, pending time availability. It is very useful to help frontline practitioners make the connection between health equity and their day to day practice, so facilitators are </a:t>
            </a:r>
            <a:r>
              <a:rPr lang="en-US" i="1"/>
              <a:t>encouraged t</a:t>
            </a:r>
            <a:endParaRPr lang="en-US"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E79C51-FBBF-EA4A-B795-8DF396BD125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05986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CA" b="1" dirty="0"/>
              <a:t>Why are we talking about health equity in relation to environmental public health?</a:t>
            </a:r>
          </a:p>
          <a:p>
            <a:pPr defTabSz="931774">
              <a:defRPr/>
            </a:pPr>
            <a:r>
              <a:rPr lang="en-CA" b="0" i="1" dirty="0"/>
              <a:t>British Columbia’s Guiding Framework for Public Health </a:t>
            </a:r>
            <a:r>
              <a:rPr lang="en-CA" dirty="0"/>
              <a:t>outlined a role for public health in affecting the SDOH and reducing inequities, in part by addressing barriers to access for services. </a:t>
            </a:r>
          </a:p>
          <a:p>
            <a:pPr defTabSz="931774">
              <a:defRPr/>
            </a:pPr>
            <a:r>
              <a:rPr lang="en-CA" baseline="0" dirty="0"/>
              <a:t>It also identified health equity as cross-cutting issue for public health services in BC.</a:t>
            </a:r>
            <a:endParaRPr lang="en-CA" dirty="0"/>
          </a:p>
          <a:p>
            <a:pPr defTabSz="931774">
              <a:defRPr/>
            </a:pPr>
            <a:r>
              <a:rPr lang="en-CA" dirty="0"/>
              <a:t>Those goals led</a:t>
            </a:r>
            <a:r>
              <a:rPr lang="en-CA" baseline="0" dirty="0"/>
              <a:t> to a BCCDC project to identify how barriers arise in environmental public health practice, and to develop some support tools for EPHPs. </a:t>
            </a:r>
            <a:endParaRPr lang="en-CA" baseline="30000" dirty="0"/>
          </a:p>
          <a:p>
            <a:r>
              <a:rPr lang="en-CA" dirty="0"/>
              <a:t>BCCDC worked closely with the National Collaborating Centres for Determinants of Health and Environmental Health to co-develop some resources and engage in knowledge development and translation.</a:t>
            </a:r>
          </a:p>
          <a:p>
            <a:pPr marL="0" indent="0">
              <a:buFont typeface="Arial" panose="020B0604020202020204" pitchFamily="34" charset="0"/>
              <a:buNone/>
            </a:pPr>
            <a:endParaRPr lang="en-CA" baseline="0" dirty="0"/>
          </a:p>
          <a:p>
            <a:pPr marL="0" indent="0">
              <a:buFont typeface="Arial" panose="020B0604020202020204" pitchFamily="34" charset="0"/>
              <a:buNone/>
            </a:pPr>
            <a:r>
              <a:rPr lang="en-CA" i="1" baseline="0" dirty="0"/>
              <a:t>NOTES:</a:t>
            </a:r>
          </a:p>
          <a:p>
            <a:r>
              <a:rPr lang="en-CA" i="1" dirty="0"/>
              <a:t>Image is from the main website home to health equity resources for EPHPs, on the BCCDC website. The resources used in this presentation can all be downloaded from that site. </a:t>
            </a:r>
          </a:p>
        </p:txBody>
      </p:sp>
      <p:sp>
        <p:nvSpPr>
          <p:cNvPr id="4" name="Slide Number Placeholder 3"/>
          <p:cNvSpPr>
            <a:spLocks noGrp="1"/>
          </p:cNvSpPr>
          <p:nvPr>
            <p:ph type="sldNum" sz="quarter" idx="10"/>
          </p:nvPr>
        </p:nvSpPr>
        <p:spPr/>
        <p:txBody>
          <a:bodyPr/>
          <a:lstStyle/>
          <a:p>
            <a:fld id="{871C124E-7A45-48CF-B724-CD9812C6719F}" type="slidenum">
              <a:rPr lang="en-CA" smtClean="0">
                <a:solidFill>
                  <a:prstClr val="black"/>
                </a:solidFill>
              </a:rPr>
              <a:pPr/>
              <a:t>5</a:t>
            </a:fld>
            <a:endParaRPr lang="en-CA">
              <a:solidFill>
                <a:prstClr val="black"/>
              </a:solidFill>
            </a:endParaRPr>
          </a:p>
        </p:txBody>
      </p:sp>
    </p:spTree>
    <p:extLst>
      <p:ext uri="{BB962C8B-B14F-4D97-AF65-F5344CB8AC3E}">
        <p14:creationId xmlns:p14="http://schemas.microsoft.com/office/powerpoint/2010/main" val="263885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WHY TALK ABOUT HEALTH EQUITY?</a:t>
            </a:r>
          </a:p>
          <a:p>
            <a:r>
              <a:rPr lang="en-CA" dirty="0"/>
              <a:t>Reducing health inequities is a priority for</a:t>
            </a:r>
            <a:r>
              <a:rPr lang="en-CA" baseline="0" dirty="0"/>
              <a:t> public health practice at national and provincial levels.</a:t>
            </a:r>
          </a:p>
          <a:p>
            <a:r>
              <a:rPr lang="en-CA" baseline="0" dirty="0"/>
              <a:t>Equity is highlighted as an overarching issue in frameworks, health status reports, and policy documents. But, the role for EPHPs is not always clear. </a:t>
            </a:r>
          </a:p>
          <a:p>
            <a:r>
              <a:rPr lang="en-CA" b="1" baseline="0" dirty="0"/>
              <a:t>As public health professionals, EPHPs have a role to play in supporting health equity. </a:t>
            </a:r>
          </a:p>
          <a:p>
            <a:pPr marL="228600" indent="-228600">
              <a:buFont typeface="+mj-lt"/>
              <a:buAutoNum type="arabicPeriod"/>
            </a:pPr>
            <a:r>
              <a:rPr lang="en-CA" b="1" baseline="0" dirty="0"/>
              <a:t>EPHPs witness many social factors that influence health equity. </a:t>
            </a:r>
          </a:p>
          <a:p>
            <a:pPr marL="228600" indent="-228600">
              <a:buFont typeface="+mj-lt"/>
              <a:buAutoNum type="arabicPeriod"/>
            </a:pPr>
            <a:r>
              <a:rPr lang="en-CA" b="1" baseline="0" dirty="0"/>
              <a:t>How EPHPs respond or interact with operators and clients can also exacerbate or mediate existing health inequities, so it is important that EPHPs are aware of health equity issues and the social determinants of health that lead to inequities…..</a:t>
            </a:r>
          </a:p>
          <a:p>
            <a:endParaRPr lang="en-CA" baseline="0" dirty="0"/>
          </a:p>
          <a:p>
            <a:r>
              <a:rPr lang="en-CA" b="1" dirty="0"/>
              <a:t>_________________________________</a:t>
            </a:r>
          </a:p>
          <a:p>
            <a:r>
              <a:rPr lang="en-CA" b="1" dirty="0"/>
              <a:t>An equity lens is strategic:</a:t>
            </a:r>
          </a:p>
          <a:p>
            <a:pPr marL="174708" indent="-174708">
              <a:buFontTx/>
              <a:buChar char="-"/>
            </a:pPr>
            <a:r>
              <a:rPr lang="en-CA" dirty="0"/>
              <a:t>Supports regional public health organization (e.g., health authority, health unit, public health department) or health unit goals and commitments for cultural safety, diversity, and inclusion.</a:t>
            </a:r>
          </a:p>
          <a:p>
            <a:pPr marL="174708" indent="-174708">
              <a:buFontTx/>
              <a:buChar char="-"/>
            </a:pPr>
            <a:r>
              <a:rPr lang="en-CA" dirty="0"/>
              <a:t>Provincial health vision statements, protocols, guidelines, </a:t>
            </a:r>
            <a:r>
              <a:rPr lang="en-CA" dirty="0" err="1"/>
              <a:t>etc</a:t>
            </a:r>
            <a:r>
              <a:rPr lang="en-CA" dirty="0"/>
              <a:t> increasingly take a bigger picture approach to public health with a focus on upstream prevention – and some explicitly mention health equity (e.g., ON, NS). </a:t>
            </a:r>
          </a:p>
          <a:p>
            <a:pPr marL="174708" marR="0" lvl="0" indent="-174708" algn="l" defTabSz="914400" rtl="0" eaLnBrk="1" fontAlgn="auto" latinLnBrk="0" hangingPunct="1">
              <a:lnSpc>
                <a:spcPct val="100000"/>
              </a:lnSpc>
              <a:spcBef>
                <a:spcPts val="0"/>
              </a:spcBef>
              <a:spcAft>
                <a:spcPts val="0"/>
              </a:spcAft>
              <a:buClrTx/>
              <a:buSzTx/>
              <a:buFontTx/>
              <a:buChar char="-"/>
              <a:tabLst/>
              <a:defRPr/>
            </a:pPr>
            <a:r>
              <a:rPr lang="en-CA" dirty="0"/>
              <a:t>Fits with Accreditation Canada goals for public health institutions.</a:t>
            </a:r>
          </a:p>
          <a:p>
            <a:pPr marL="174708" indent="-174708">
              <a:buFontTx/>
              <a:buChar char="-"/>
            </a:pPr>
            <a:r>
              <a:rPr lang="en-CA" dirty="0"/>
              <a:t>Stated goal from Dr Theresa Tam, Canada’s Chief Public Health Officer, January 2018:</a:t>
            </a:r>
          </a:p>
          <a:p>
            <a:pPr marL="457200" lvl="1" indent="0">
              <a:buFontTx/>
              <a:buNone/>
            </a:pPr>
            <a:r>
              <a:rPr lang="en-CA" i="1" dirty="0"/>
              <a:t>Over the course of my mandate, I will champion the reduction of health disparities in key populations in Canada. All Canadians deserve a chance to achieve optimal health so that they can fully participate in, and contribute to, society. A healthy Canada requires us to level the playing field, so that the poorest and most marginalized among us have a chance to lead healthy lives, both physically and mentally.</a:t>
            </a:r>
          </a:p>
          <a:p>
            <a:pPr marL="457200" lvl="1" indent="0">
              <a:buFontTx/>
              <a:buNone/>
            </a:pPr>
            <a:r>
              <a:rPr lang="en-CA" i="1" dirty="0"/>
              <a:t>In so doing, I am committed to working with all of our partners, to support science and research to provide the best evidence to inform our actions, and to engage with Canadians, especially those with lived experience. I will continue to work collaboratively with ‎the Public Health Network Council, the Council of Chief Medical Officers of Health, and with other federal ministries who, through their mandates and programming, can help effect change in the inequity landscape.</a:t>
            </a:r>
          </a:p>
          <a:p>
            <a:endParaRPr lang="en-CA"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027EC4-C7DE-4D46-ABC8-6C4D875235C1}"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9045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The </a:t>
            </a:r>
            <a:r>
              <a:rPr lang="en-US" b="1" dirty="0">
                <a:effectLst/>
              </a:rPr>
              <a:t>social determinants of health</a:t>
            </a:r>
            <a:r>
              <a:rPr lang="en-US" dirty="0">
                <a:effectLst/>
              </a:rPr>
              <a:t> (SDH) are the interrelated social, political and economic factors that create the conditions in which people live, learn, work and play. </a:t>
            </a:r>
          </a:p>
          <a:p>
            <a:r>
              <a:rPr lang="en-US" dirty="0">
                <a:effectLst/>
              </a:rPr>
              <a:t>Some examples are food security, housing,</a:t>
            </a:r>
            <a:r>
              <a:rPr lang="en-US" baseline="0" dirty="0">
                <a:effectLst/>
              </a:rPr>
              <a:t> education, and income.  </a:t>
            </a:r>
          </a:p>
          <a:p>
            <a:endParaRPr lang="en-US" baseline="0" dirty="0">
              <a:effectLst/>
            </a:endParaRPr>
          </a:p>
          <a:p>
            <a:r>
              <a:rPr lang="en-US" dirty="0">
                <a:effectLst/>
              </a:rPr>
              <a:t>The SDH </a:t>
            </a:r>
            <a:r>
              <a:rPr lang="en-US" b="1" dirty="0">
                <a:effectLst/>
              </a:rPr>
              <a:t>intersect</a:t>
            </a:r>
            <a:r>
              <a:rPr lang="en-US" baseline="0" dirty="0">
                <a:effectLst/>
              </a:rPr>
              <a:t> and </a:t>
            </a:r>
            <a:r>
              <a:rPr lang="en-US" dirty="0">
                <a:effectLst/>
              </a:rPr>
              <a:t>cause these conditions to shift and change over time and across the life span, which</a:t>
            </a:r>
            <a:r>
              <a:rPr lang="en-US" baseline="0" dirty="0">
                <a:effectLst/>
              </a:rPr>
              <a:t> impacts</a:t>
            </a:r>
            <a:r>
              <a:rPr lang="en-US" dirty="0">
                <a:effectLst/>
              </a:rPr>
              <a:t> the health of individuals, groups and communities in different ways.</a:t>
            </a:r>
          </a:p>
          <a:p>
            <a:r>
              <a:rPr lang="en-US" dirty="0">
                <a:effectLst/>
              </a:rPr>
              <a:t>Social determinants impact people’s life</a:t>
            </a:r>
            <a:r>
              <a:rPr lang="en-US" baseline="0" dirty="0">
                <a:effectLst/>
              </a:rPr>
              <a:t> course well into the future and future generations, e.g., a child </a:t>
            </a:r>
            <a:r>
              <a:rPr lang="en-CA" baseline="0" dirty="0">
                <a:effectLst/>
              </a:rPr>
              <a:t>growing up in an unhealthy home may have health impacts later in life.</a:t>
            </a:r>
            <a:endParaRPr lang="en-US" baseline="0" dirty="0">
              <a:effectLst/>
            </a:endParaRPr>
          </a:p>
          <a:p>
            <a:endParaRPr lang="en-CA" dirty="0"/>
          </a:p>
          <a:p>
            <a:r>
              <a:rPr lang="en-CA" dirty="0"/>
              <a:t>See the NCCDH Glossary for more detailed definitions. </a:t>
            </a:r>
          </a:p>
          <a:p>
            <a:endParaRPr lang="en-CA" dirty="0"/>
          </a:p>
          <a:p>
            <a:r>
              <a:rPr lang="en-CA" i="1" dirty="0"/>
              <a:t>NOTES: The next slide shows how the SDH relate to health equity.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C124E-7A45-48CF-B724-CD9812C6719F}"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7130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4739">
              <a:defRPr/>
            </a:pPr>
            <a:r>
              <a:rPr lang="en-US" dirty="0"/>
              <a:t>Patterns</a:t>
            </a:r>
            <a:r>
              <a:rPr lang="en-US" baseline="0" dirty="0"/>
              <a:t> in the distribution of the SDH create inequities in the health of populations and communities. </a:t>
            </a:r>
          </a:p>
          <a:p>
            <a:pPr defTabSz="474739">
              <a:defRPr/>
            </a:pPr>
            <a:r>
              <a:rPr lang="en-US" baseline="0" dirty="0"/>
              <a:t>This can create barriers to compliance with public health regulations, as well as impact people’s ability to live healthy lifestyles.</a:t>
            </a:r>
          </a:p>
          <a:p>
            <a:pPr defTabSz="474739">
              <a:defRPr/>
            </a:pPr>
            <a:r>
              <a:rPr lang="en-US" baseline="0" dirty="0"/>
              <a:t>Therefore, it is important to address SDH if we want to achieve health equity – health for all people. </a:t>
            </a:r>
          </a:p>
          <a:p>
            <a:pPr defTabSz="474739">
              <a:defRPr/>
            </a:pPr>
            <a:endParaRPr lang="en-US" baseline="0" dirty="0"/>
          </a:p>
          <a:p>
            <a:pPr defTabSz="474739">
              <a:defRPr/>
            </a:pPr>
            <a:r>
              <a:rPr lang="en-US" i="1" baseline="0" dirty="0"/>
              <a:t>NOTES:</a:t>
            </a:r>
          </a:p>
          <a:p>
            <a:pPr defTabSz="474739">
              <a:defRPr/>
            </a:pPr>
            <a:r>
              <a:rPr lang="en-US" i="1" baseline="0" dirty="0"/>
              <a:t>Discuss how SDH can create health inequities. Facilitator may wish to have brief check-in with participants to ensure understanding of these concepts. </a:t>
            </a:r>
          </a:p>
        </p:txBody>
      </p:sp>
      <p:sp>
        <p:nvSpPr>
          <p:cNvPr id="4" name="Slide Number Placeholder 3"/>
          <p:cNvSpPr>
            <a:spLocks noGrp="1"/>
          </p:cNvSpPr>
          <p:nvPr>
            <p:ph type="sldNum" sz="quarter" idx="10"/>
          </p:nvPr>
        </p:nvSpPr>
        <p:spPr/>
        <p:txBody>
          <a:bodyPr/>
          <a:lstStyle/>
          <a:p>
            <a:fld id="{871C124E-7A45-48CF-B724-CD9812C6719F}" type="slidenum">
              <a:rPr lang="en-CA" smtClean="0">
                <a:solidFill>
                  <a:prstClr val="black"/>
                </a:solidFill>
              </a:rPr>
              <a:pPr/>
              <a:t>8</a:t>
            </a:fld>
            <a:endParaRPr lang="en-CA">
              <a:solidFill>
                <a:prstClr val="black"/>
              </a:solidFill>
            </a:endParaRPr>
          </a:p>
        </p:txBody>
      </p:sp>
    </p:spTree>
    <p:extLst>
      <p:ext uri="{BB962C8B-B14F-4D97-AF65-F5344CB8AC3E}">
        <p14:creationId xmlns:p14="http://schemas.microsoft.com/office/powerpoint/2010/main" val="2288500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dirty="0"/>
              <a:t>SDH</a:t>
            </a:r>
            <a:r>
              <a:rPr lang="en-CA" b="0" baseline="0" dirty="0"/>
              <a:t> have a huge impact on people’s health – much more than environment. </a:t>
            </a:r>
          </a:p>
          <a:p>
            <a:endParaRPr lang="en-CA" b="0" baseline="0" dirty="0"/>
          </a:p>
          <a:p>
            <a:r>
              <a:rPr lang="en-CA" b="1" baseline="0" dirty="0"/>
              <a:t>--CLICK ONCE FOR CIRCLE TO APPEAR—</a:t>
            </a:r>
          </a:p>
          <a:p>
            <a:endParaRPr lang="en-CA" b="0" baseline="0" dirty="0"/>
          </a:p>
          <a:p>
            <a:r>
              <a:rPr lang="en-CA" b="0" baseline="0" dirty="0"/>
              <a:t>As we will discover today, however, there are overlaps between social conditions and environments where EPHPs can have an impact. </a:t>
            </a:r>
          </a:p>
          <a:p>
            <a:endParaRPr lang="en-CA" b="0" baseline="0" dirty="0"/>
          </a:p>
          <a:p>
            <a:r>
              <a:rPr lang="en-CA" b="0" i="1" baseline="0" dirty="0"/>
              <a:t>NOTES:</a:t>
            </a:r>
          </a:p>
          <a:p>
            <a:r>
              <a:rPr lang="en-CA" b="0" i="1" baseline="0" dirty="0"/>
              <a:t>This graphic shows the relative importance of SDH and physical environment. Consider the impact that attention to SDH within an environmental health context could strengthen the impact of your work. </a:t>
            </a:r>
            <a:endParaRPr lang="en-CA" b="0" i="1" dirty="0"/>
          </a:p>
        </p:txBody>
      </p:sp>
      <p:sp>
        <p:nvSpPr>
          <p:cNvPr id="4" name="Slide Number Placeholder 3"/>
          <p:cNvSpPr>
            <a:spLocks noGrp="1"/>
          </p:cNvSpPr>
          <p:nvPr>
            <p:ph type="sldNum" sz="quarter" idx="10"/>
          </p:nvPr>
        </p:nvSpPr>
        <p:spPr/>
        <p:txBody>
          <a:bodyPr/>
          <a:lstStyle/>
          <a:p>
            <a:fld id="{CA627108-C24E-234C-96E8-744609152E71}" type="slidenum">
              <a:rPr lang="en-US" smtClean="0"/>
              <a:pPr/>
              <a:t>9</a:t>
            </a:fld>
            <a:endParaRPr lang="en-US"/>
          </a:p>
        </p:txBody>
      </p:sp>
    </p:spTree>
    <p:extLst>
      <p:ext uri="{BB962C8B-B14F-4D97-AF65-F5344CB8AC3E}">
        <p14:creationId xmlns:p14="http://schemas.microsoft.com/office/powerpoint/2010/main" val="468866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C2814C6B-8362-426E-B10E-04433BA63C66}" type="datetime1">
              <a:rPr lang="en-CA" smtClean="0">
                <a:solidFill>
                  <a:prstClr val="black">
                    <a:tint val="75000"/>
                  </a:prstClr>
                </a:solidFill>
              </a:rPr>
              <a:pPr/>
              <a:t>2018-11-19</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4B6132B8-44DB-4C7E-846D-1C2D21D0B333}"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583972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10188E08-9881-49D5-80E9-3EB39FB213B2}" type="datetime1">
              <a:rPr lang="en-CA" smtClean="0">
                <a:solidFill>
                  <a:prstClr val="black">
                    <a:tint val="75000"/>
                  </a:prstClr>
                </a:solidFill>
              </a:rPr>
              <a:pPr/>
              <a:t>2018-11-19</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4B6132B8-44DB-4C7E-846D-1C2D21D0B333}"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170818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87659A7-EFB1-4ED1-B38D-1BEF66678715}" type="datetime1">
              <a:rPr lang="en-CA" smtClean="0">
                <a:solidFill>
                  <a:prstClr val="black">
                    <a:tint val="75000"/>
                  </a:prstClr>
                </a:solidFill>
              </a:rPr>
              <a:pPr/>
              <a:t>2018-11-19</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4B6132B8-44DB-4C7E-846D-1C2D21D0B333}"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01086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ast Page">
    <p:spTree>
      <p:nvGrpSpPr>
        <p:cNvPr id="1" name=""/>
        <p:cNvGrpSpPr/>
        <p:nvPr/>
      </p:nvGrpSpPr>
      <p:grpSpPr>
        <a:xfrm>
          <a:off x="0" y="0"/>
          <a:ext cx="0" cy="0"/>
          <a:chOff x="0" y="0"/>
          <a:chExt cx="0" cy="0"/>
        </a:xfrm>
      </p:grpSpPr>
      <p:grpSp>
        <p:nvGrpSpPr>
          <p:cNvPr id="4" name="Group 4"/>
          <p:cNvGrpSpPr>
            <a:grpSpLocks/>
          </p:cNvGrpSpPr>
          <p:nvPr/>
        </p:nvGrpSpPr>
        <p:grpSpPr bwMode="auto">
          <a:xfrm>
            <a:off x="-9525" y="5114925"/>
            <a:ext cx="9144000" cy="1057275"/>
            <a:chOff x="-10160" y="4727575"/>
            <a:chExt cx="9144000" cy="1056640"/>
          </a:xfrm>
        </p:grpSpPr>
        <p:sp>
          <p:nvSpPr>
            <p:cNvPr id="5" name="Rectangle 4"/>
            <p:cNvSpPr/>
            <p:nvPr/>
          </p:nvSpPr>
          <p:spPr>
            <a:xfrm>
              <a:off x="-10160" y="4727575"/>
              <a:ext cx="9144000" cy="1056640"/>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pic>
          <p:nvPicPr>
            <p:cNvPr id="6" name="Picture 5" descr="Children-at-Public-Water-Fo.jpg"/>
            <p:cNvPicPr>
              <a:picLocks noChangeAspect="1"/>
            </p:cNvPicPr>
            <p:nvPr/>
          </p:nvPicPr>
          <p:blipFill>
            <a:blip r:embed="rId2" cstate="print"/>
            <a:srcRect r="23709"/>
            <a:stretch>
              <a:fillRect/>
            </a:stretch>
          </p:blipFill>
          <p:spPr bwMode="auto">
            <a:xfrm>
              <a:off x="87704" y="4799675"/>
              <a:ext cx="1969696" cy="914400"/>
            </a:xfrm>
            <a:prstGeom prst="rect">
              <a:avLst/>
            </a:prstGeom>
            <a:noFill/>
            <a:ln w="41275">
              <a:noFill/>
              <a:miter lim="800000"/>
              <a:headEnd/>
              <a:tailEnd/>
            </a:ln>
          </p:spPr>
        </p:pic>
        <p:pic>
          <p:nvPicPr>
            <p:cNvPr id="7" name="Picture 6" descr="Fresh-Market-Produce.jpg"/>
            <p:cNvPicPr>
              <a:picLocks noChangeAspect="1"/>
            </p:cNvPicPr>
            <p:nvPr/>
          </p:nvPicPr>
          <p:blipFill>
            <a:blip r:embed="rId3" cstate="print"/>
            <a:srcRect/>
            <a:stretch>
              <a:fillRect/>
            </a:stretch>
          </p:blipFill>
          <p:spPr bwMode="auto">
            <a:xfrm>
              <a:off x="2198445" y="4799675"/>
              <a:ext cx="2581835" cy="914400"/>
            </a:xfrm>
            <a:prstGeom prst="rect">
              <a:avLst/>
            </a:prstGeom>
            <a:noFill/>
            <a:ln w="41275">
              <a:noFill/>
              <a:miter lim="800000"/>
              <a:headEnd/>
              <a:tailEnd/>
            </a:ln>
          </p:spPr>
        </p:pic>
        <p:pic>
          <p:nvPicPr>
            <p:cNvPr id="8" name="Picture 7" descr="Windmills-at-Sunset.jpg"/>
            <p:cNvPicPr>
              <a:picLocks noChangeAspect="1"/>
            </p:cNvPicPr>
            <p:nvPr/>
          </p:nvPicPr>
          <p:blipFill>
            <a:blip r:embed="rId4" cstate="print"/>
            <a:srcRect/>
            <a:stretch>
              <a:fillRect/>
            </a:stretch>
          </p:blipFill>
          <p:spPr bwMode="auto">
            <a:xfrm>
              <a:off x="6465645" y="4799675"/>
              <a:ext cx="2581835" cy="914400"/>
            </a:xfrm>
            <a:prstGeom prst="rect">
              <a:avLst/>
            </a:prstGeom>
            <a:noFill/>
            <a:ln w="41275">
              <a:noFill/>
              <a:miter lim="800000"/>
              <a:headEnd/>
              <a:tailEnd/>
            </a:ln>
          </p:spPr>
        </p:pic>
        <p:pic>
          <p:nvPicPr>
            <p:cNvPr id="9" name="Picture 2" descr="F:\Trabajo de Consultoria\NCCEH\NCCEH Photos\Banner pics\Field-of-Corn.jpg"/>
            <p:cNvPicPr>
              <a:picLocks noChangeAspect="1" noChangeArrowheads="1"/>
            </p:cNvPicPr>
            <p:nvPr/>
          </p:nvPicPr>
          <p:blipFill>
            <a:blip r:embed="rId5" cstate="print"/>
            <a:srcRect l="21085" r="24814"/>
            <a:stretch>
              <a:fillRect/>
            </a:stretch>
          </p:blipFill>
          <p:spPr bwMode="auto">
            <a:xfrm>
              <a:off x="4927822" y="4811105"/>
              <a:ext cx="1396778" cy="914400"/>
            </a:xfrm>
            <a:prstGeom prst="rect">
              <a:avLst/>
            </a:prstGeom>
            <a:noFill/>
            <a:ln w="41275">
              <a:noFill/>
              <a:miter lim="800000"/>
              <a:headEnd/>
              <a:tailEnd/>
            </a:ln>
          </p:spPr>
        </p:pic>
      </p:grpSp>
      <p:sp>
        <p:nvSpPr>
          <p:cNvPr id="2" name="Title 1"/>
          <p:cNvSpPr>
            <a:spLocks noGrp="1"/>
          </p:cNvSpPr>
          <p:nvPr>
            <p:ph type="title"/>
          </p:nvPr>
        </p:nvSpPr>
        <p:spPr/>
        <p:txBody>
          <a:bodyPr/>
          <a:lstStyle/>
          <a:p>
            <a:r>
              <a:rPr lang="en-US" dirty="0"/>
              <a:t>Click to edit Master title style</a:t>
            </a:r>
            <a:endParaRPr lang="en-CA" dirty="0"/>
          </a:p>
        </p:txBody>
      </p:sp>
      <p:sp>
        <p:nvSpPr>
          <p:cNvPr id="3" name="Rectangle 2"/>
          <p:cNvSpPr>
            <a:spLocks noGrp="1" noChangeArrowheads="1"/>
          </p:cNvSpPr>
          <p:nvPr>
            <p:ph type="subTitle" idx="1"/>
          </p:nvPr>
        </p:nvSpPr>
        <p:spPr>
          <a:xfrm>
            <a:off x="1371600" y="3810000"/>
            <a:ext cx="6400800" cy="838200"/>
          </a:xfrm>
        </p:spPr>
        <p:txBody>
          <a:bodyPr>
            <a:normAutofit/>
          </a:bodyPr>
          <a:lstStyle/>
          <a:p>
            <a:endParaRPr lang="en-US" dirty="0"/>
          </a:p>
        </p:txBody>
      </p:sp>
    </p:spTree>
    <p:extLst>
      <p:ext uri="{BB962C8B-B14F-4D97-AF65-F5344CB8AC3E}">
        <p14:creationId xmlns:p14="http://schemas.microsoft.com/office/powerpoint/2010/main" val="1908333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29DF1F2-9F1A-406A-B7E3-BAEDB868BE5B}" type="datetime1">
              <a:rPr lang="en-CA" smtClean="0">
                <a:solidFill>
                  <a:prstClr val="black">
                    <a:tint val="75000"/>
                  </a:prstClr>
                </a:solidFill>
              </a:rPr>
              <a:pPr/>
              <a:t>2018-11-19</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F3413E6-E7DC-554B-A92F-ADCBA191713A}" type="slidenum">
              <a:rPr lang="en-US" smtClean="0">
                <a:solidFill>
                  <a:prstClr val="black">
                    <a:tint val="75000"/>
                  </a:prstClr>
                </a:solidFill>
              </a:rPr>
              <a:pPr/>
              <a:t>‹#›</a:t>
            </a:fld>
            <a:endParaRPr lang="en-US">
              <a:solidFill>
                <a:prstClr val="black">
                  <a:tint val="75000"/>
                </a:prstClr>
              </a:solidFill>
            </a:endParaRPr>
          </a:p>
        </p:txBody>
      </p:sp>
      <p:pic>
        <p:nvPicPr>
          <p:cNvPr id="10" name="Picture 9" descr="BCCDC_PowerPt_ID.png"/>
          <p:cNvPicPr>
            <a:picLocks noChangeAspect="1"/>
          </p:cNvPicPr>
          <p:nvPr userDrawn="1"/>
        </p:nvPicPr>
        <p:blipFill>
          <a:blip r:embed="rId2" cstate="print"/>
          <a:stretch>
            <a:fillRect/>
          </a:stretch>
        </p:blipFill>
        <p:spPr>
          <a:xfrm>
            <a:off x="304" y="228"/>
            <a:ext cx="9143391" cy="6857543"/>
          </a:xfrm>
          <a:prstGeom prst="rect">
            <a:avLst/>
          </a:prstGeom>
        </p:spPr>
      </p:pic>
    </p:spTree>
    <p:extLst>
      <p:ext uri="{BB962C8B-B14F-4D97-AF65-F5344CB8AC3E}">
        <p14:creationId xmlns:p14="http://schemas.microsoft.com/office/powerpoint/2010/main" val="32736242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90472"/>
            <a:ext cx="4038600" cy="4525963"/>
          </a:xfrm>
        </p:spPr>
        <p:txBody>
          <a:bodyPr/>
          <a:lstStyle>
            <a:lvl1pPr>
              <a:defRPr sz="2800">
                <a:latin typeface="+mj-lt"/>
              </a:defRPr>
            </a:lvl1pPr>
            <a:lvl2pPr>
              <a:defRPr sz="2400">
                <a:latin typeface="+mj-lt"/>
              </a:defRPr>
            </a:lvl2pPr>
            <a:lvl3pPr>
              <a:defRPr sz="2000">
                <a:latin typeface="+mj-lt"/>
              </a:defRPr>
            </a:lvl3pPr>
            <a:lvl4pPr>
              <a:defRPr sz="1800">
                <a:latin typeface="+mj-lt"/>
              </a:defRPr>
            </a:lvl4pPr>
            <a:lvl5pPr>
              <a:defRPr sz="1800">
                <a:latin typeface="+mj-lt"/>
              </a:defRPr>
            </a:lvl5pPr>
            <a:lvl6pPr>
              <a:defRPr sz="1800"/>
            </a:lvl6pPr>
            <a:lvl7pPr>
              <a:defRPr sz="1800"/>
            </a:lvl7pPr>
            <a:lvl8pPr>
              <a:defRPr sz="1800"/>
            </a:lvl8pPr>
            <a:lvl9pPr>
              <a:defRPr sz="18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4" name="Content Placeholder 3"/>
          <p:cNvSpPr>
            <a:spLocks noGrp="1"/>
          </p:cNvSpPr>
          <p:nvPr>
            <p:ph sz="half" idx="2"/>
          </p:nvPr>
        </p:nvSpPr>
        <p:spPr>
          <a:xfrm>
            <a:off x="4648200" y="1490472"/>
            <a:ext cx="4038600" cy="4525963"/>
          </a:xfrm>
        </p:spPr>
        <p:txBody>
          <a:bodyPr/>
          <a:lstStyle>
            <a:lvl1pPr>
              <a:defRPr sz="2800">
                <a:latin typeface="+mj-lt"/>
              </a:defRPr>
            </a:lvl1pPr>
            <a:lvl2pPr>
              <a:defRPr sz="2400">
                <a:latin typeface="+mj-lt"/>
              </a:defRPr>
            </a:lvl2pPr>
            <a:lvl3pPr>
              <a:defRPr sz="2000">
                <a:latin typeface="+mj-lt"/>
              </a:defRPr>
            </a:lvl3pPr>
            <a:lvl4pPr>
              <a:defRPr sz="1800">
                <a:latin typeface="+mj-lt"/>
              </a:defRPr>
            </a:lvl4pPr>
            <a:lvl5pPr>
              <a:defRPr sz="1800">
                <a:latin typeface="+mj-lt"/>
              </a:defRPr>
            </a:lvl5pPr>
            <a:lvl6pPr>
              <a:defRPr sz="1800"/>
            </a:lvl6pPr>
            <a:lvl7pPr>
              <a:defRPr sz="1800"/>
            </a:lvl7pPr>
            <a:lvl8pPr>
              <a:defRPr sz="1800"/>
            </a:lvl8pPr>
            <a:lvl9pPr>
              <a:defRPr sz="1800"/>
            </a:lvl9pPr>
          </a:lstStyle>
          <a:p>
            <a:pPr lvl="0"/>
            <a:r>
              <a:rPr lang="en-CA"/>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a:fld id="{C1317E62-5051-4B4F-BAD9-CA3A1571B6DE}" type="datetimeFigureOut">
              <a:rPr lang="en-US" smtClean="0">
                <a:solidFill>
                  <a:prstClr val="black"/>
                </a:solidFill>
              </a:rPr>
              <a:pPr defTabSz="457200"/>
              <a:t>11/19/2018</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p:txBody>
          <a:bodyPr/>
          <a:lstStyle/>
          <a:p>
            <a:fld id="{FF3413E6-E7DC-554B-A92F-ADCBA191713A}" type="slidenum">
              <a:rPr lang="en-US" smtClean="0">
                <a:solidFill>
                  <a:prstClr val="black">
                    <a:tint val="75000"/>
                  </a:prstClr>
                </a:solidFill>
              </a:rPr>
              <a:pPr/>
              <a:t>‹#›</a:t>
            </a:fld>
            <a:endParaRPr lang="en-US">
              <a:solidFill>
                <a:prstClr val="black">
                  <a:tint val="75000"/>
                </a:prstClr>
              </a:solidFill>
            </a:endParaRPr>
          </a:p>
        </p:txBody>
      </p:sp>
      <p:pic>
        <p:nvPicPr>
          <p:cNvPr id="8" name="Content Placeholder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3286078" y="6008645"/>
            <a:ext cx="2054837" cy="804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pic>
    </p:spTree>
    <p:extLst>
      <p:ext uri="{BB962C8B-B14F-4D97-AF65-F5344CB8AC3E}">
        <p14:creationId xmlns:p14="http://schemas.microsoft.com/office/powerpoint/2010/main" val="239925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p>
            <a:pPr defTabSz="457200"/>
            <a:fld id="{C1317E62-5051-4B4F-BAD9-CA3A1571B6DE}" type="datetimeFigureOut">
              <a:rPr lang="en-US" smtClean="0">
                <a:solidFill>
                  <a:prstClr val="black"/>
                </a:solidFill>
              </a:rPr>
              <a:pPr defTabSz="457200"/>
              <a:t>11/19/2018</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5" name="Slide Number Placeholder 4"/>
          <p:cNvSpPr>
            <a:spLocks noGrp="1"/>
          </p:cNvSpPr>
          <p:nvPr>
            <p:ph type="sldNum" sz="quarter" idx="12"/>
          </p:nvPr>
        </p:nvSpPr>
        <p:spPr/>
        <p:txBody>
          <a:bodyPr/>
          <a:lstStyle/>
          <a:p>
            <a:fld id="{FF3413E6-E7DC-554B-A92F-ADCBA191713A}" type="slidenum">
              <a:rPr lang="en-US" smtClean="0">
                <a:solidFill>
                  <a:prstClr val="black">
                    <a:tint val="75000"/>
                  </a:prstClr>
                </a:solidFill>
              </a:rPr>
              <a:pPr/>
              <a:t>‹#›</a:t>
            </a:fld>
            <a:endParaRPr lang="en-US">
              <a:solidFill>
                <a:prstClr val="black">
                  <a:tint val="75000"/>
                </a:prstClr>
              </a:solidFill>
            </a:endParaRPr>
          </a:p>
        </p:txBody>
      </p:sp>
      <p:pic>
        <p:nvPicPr>
          <p:cNvPr id="10" name="Picture 9" descr="BCCDC_PowerPt_ID.png"/>
          <p:cNvPicPr>
            <a:picLocks noChangeAspect="1"/>
          </p:cNvPicPr>
          <p:nvPr userDrawn="1"/>
        </p:nvPicPr>
        <p:blipFill>
          <a:blip r:embed="rId2"/>
          <a:stretch>
            <a:fillRect/>
          </a:stretch>
        </p:blipFill>
        <p:spPr>
          <a:xfrm>
            <a:off x="0" y="457"/>
            <a:ext cx="9143391" cy="6857543"/>
          </a:xfrm>
          <a:prstGeom prst="rect">
            <a:avLst/>
          </a:prstGeom>
        </p:spPr>
      </p:pic>
    </p:spTree>
    <p:extLst>
      <p:ext uri="{BB962C8B-B14F-4D97-AF65-F5344CB8AC3E}">
        <p14:creationId xmlns:p14="http://schemas.microsoft.com/office/powerpoint/2010/main" val="14115138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90472"/>
            <a:ext cx="4040188" cy="63976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5" name="Text Placeholder 4"/>
          <p:cNvSpPr>
            <a:spLocks noGrp="1"/>
          </p:cNvSpPr>
          <p:nvPr>
            <p:ph type="body" sz="quarter" idx="3"/>
          </p:nvPr>
        </p:nvSpPr>
        <p:spPr>
          <a:xfrm>
            <a:off x="4645025" y="1490472"/>
            <a:ext cx="4041775" cy="63976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defTabSz="457200"/>
            <a:fld id="{C1317E62-5051-4B4F-BAD9-CA3A1571B6DE}" type="datetimeFigureOut">
              <a:rPr lang="en-US" smtClean="0">
                <a:solidFill>
                  <a:prstClr val="black"/>
                </a:solidFill>
              </a:rPr>
              <a:pPr defTabSz="457200"/>
              <a:t>11/19/2018</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9" name="Slide Number Placeholder 8"/>
          <p:cNvSpPr>
            <a:spLocks noGrp="1"/>
          </p:cNvSpPr>
          <p:nvPr>
            <p:ph type="sldNum" sz="quarter" idx="12"/>
          </p:nvPr>
        </p:nvSpPr>
        <p:spPr/>
        <p:txBody>
          <a:bodyPr/>
          <a:lstStyle/>
          <a:p>
            <a:fld id="{FF3413E6-E7DC-554B-A92F-ADCBA19171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06546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C2814C6B-8362-426E-B10E-04433BA63C66}" type="datetime1">
              <a:rPr lang="en-CA" smtClean="0"/>
              <a:t>2018-11-19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B6132B8-44DB-4C7E-846D-1C2D21D0B333}" type="slidenum">
              <a:rPr lang="en-CA" smtClean="0"/>
              <a:t>‹#›</a:t>
            </a:fld>
            <a:endParaRPr lang="en-CA"/>
          </a:p>
        </p:txBody>
      </p:sp>
    </p:spTree>
    <p:extLst>
      <p:ext uri="{BB962C8B-B14F-4D97-AF65-F5344CB8AC3E}">
        <p14:creationId xmlns:p14="http://schemas.microsoft.com/office/powerpoint/2010/main" val="2259793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endParaRPr lang="en-CA" dirty="0"/>
          </a:p>
        </p:txBody>
      </p:sp>
      <p:sp>
        <p:nvSpPr>
          <p:cNvPr id="3" name="Content Placeholder 2"/>
          <p:cNvSpPr>
            <a:spLocks noGrp="1"/>
          </p:cNvSpPr>
          <p:nvPr>
            <p:ph idx="1"/>
          </p:nvPr>
        </p:nvSpPr>
        <p:spPr>
          <a:xfrm>
            <a:off x="457200" y="1600201"/>
            <a:ext cx="8229600" cy="434907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p:txBody>
          <a:bodyPr/>
          <a:lstStyle/>
          <a:p>
            <a:fld id="{865C3910-2243-46FF-8CAE-328896BC58FA}" type="datetime1">
              <a:rPr lang="en-CA" smtClean="0"/>
              <a:t>2018-11-19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B6132B8-44DB-4C7E-846D-1C2D21D0B333}" type="slidenum">
              <a:rPr lang="en-CA" smtClean="0"/>
              <a:t>‹#›</a:t>
            </a:fld>
            <a:endParaRPr lang="en-CA"/>
          </a:p>
        </p:txBody>
      </p:sp>
    </p:spTree>
    <p:extLst>
      <p:ext uri="{BB962C8B-B14F-4D97-AF65-F5344CB8AC3E}">
        <p14:creationId xmlns:p14="http://schemas.microsoft.com/office/powerpoint/2010/main" val="37491906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DB8BAB-4DE5-46B4-9EB5-FFD47C172EFD}" type="datetime1">
              <a:rPr lang="en-CA" smtClean="0"/>
              <a:t>2018-11-19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B6132B8-44DB-4C7E-846D-1C2D21D0B333}" type="slidenum">
              <a:rPr lang="en-CA" smtClean="0"/>
              <a:t>‹#›</a:t>
            </a:fld>
            <a:endParaRPr lang="en-CA"/>
          </a:p>
        </p:txBody>
      </p:sp>
    </p:spTree>
    <p:extLst>
      <p:ext uri="{BB962C8B-B14F-4D97-AF65-F5344CB8AC3E}">
        <p14:creationId xmlns:p14="http://schemas.microsoft.com/office/powerpoint/2010/main" val="2164655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endParaRPr lang="en-CA" dirty="0"/>
          </a:p>
        </p:txBody>
      </p:sp>
      <p:sp>
        <p:nvSpPr>
          <p:cNvPr id="3" name="Content Placeholder 2"/>
          <p:cNvSpPr>
            <a:spLocks noGrp="1"/>
          </p:cNvSpPr>
          <p:nvPr>
            <p:ph idx="1"/>
          </p:nvPr>
        </p:nvSpPr>
        <p:spPr>
          <a:xfrm>
            <a:off x="457200" y="1600201"/>
            <a:ext cx="8229600" cy="434907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p:txBody>
          <a:bodyPr/>
          <a:lstStyle/>
          <a:p>
            <a:fld id="{865C3910-2243-46FF-8CAE-328896BC58FA}" type="datetime1">
              <a:rPr lang="en-CA" smtClean="0">
                <a:solidFill>
                  <a:prstClr val="black">
                    <a:tint val="75000"/>
                  </a:prstClr>
                </a:solidFill>
              </a:rPr>
              <a:pPr/>
              <a:t>2018-11-19</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4B6132B8-44DB-4C7E-846D-1C2D21D0B333}"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6932921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endParaRPr lang="en-CA" dirty="0"/>
          </a:p>
        </p:txBody>
      </p:sp>
      <p:sp>
        <p:nvSpPr>
          <p:cNvPr id="3" name="Content Placeholder 2"/>
          <p:cNvSpPr>
            <a:spLocks noGrp="1"/>
          </p:cNvSpPr>
          <p:nvPr>
            <p:ph sz="half" idx="1"/>
          </p:nvPr>
        </p:nvSpPr>
        <p:spPr>
          <a:xfrm>
            <a:off x="457200" y="1600201"/>
            <a:ext cx="4038600" cy="43490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1"/>
            <a:ext cx="4038600" cy="43490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E21661A7-5E8D-425D-B9D6-215464B6A2C0}" type="datetime1">
              <a:rPr lang="en-CA" smtClean="0"/>
              <a:t>2018-11-19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3C296085-656D-4402-A7D9-27A5776C4393}" type="slidenum">
              <a:rPr lang="en-CA" smtClean="0"/>
              <a:pPr/>
              <a:t>‹#›</a:t>
            </a:fld>
            <a:endParaRPr lang="en-CA" dirty="0"/>
          </a:p>
        </p:txBody>
      </p:sp>
    </p:spTree>
    <p:extLst>
      <p:ext uri="{BB962C8B-B14F-4D97-AF65-F5344CB8AC3E}">
        <p14:creationId xmlns:p14="http://schemas.microsoft.com/office/powerpoint/2010/main" val="30244094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endParaRPr lang="en-CA"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77440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77440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7C0D5D11-DC10-4857-AB56-75A571CEA38C}" type="datetime1">
              <a:rPr lang="en-CA" smtClean="0"/>
              <a:t>2018-11-19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4B6132B8-44DB-4C7E-846D-1C2D21D0B333}" type="slidenum">
              <a:rPr lang="en-CA" smtClean="0"/>
              <a:t>‹#›</a:t>
            </a:fld>
            <a:endParaRPr lang="en-CA"/>
          </a:p>
        </p:txBody>
      </p:sp>
    </p:spTree>
    <p:extLst>
      <p:ext uri="{BB962C8B-B14F-4D97-AF65-F5344CB8AC3E}">
        <p14:creationId xmlns:p14="http://schemas.microsoft.com/office/powerpoint/2010/main" val="31436973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74E53E44-145E-49E3-9CE1-3C7FB7147DA9}" type="datetime1">
              <a:rPr lang="en-CA" smtClean="0"/>
              <a:t>2018-11-19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4B6132B8-44DB-4C7E-846D-1C2D21D0B333}" type="slidenum">
              <a:rPr lang="en-CA" smtClean="0"/>
              <a:t>‹#›</a:t>
            </a:fld>
            <a:endParaRPr lang="en-CA"/>
          </a:p>
        </p:txBody>
      </p:sp>
    </p:spTree>
    <p:extLst>
      <p:ext uri="{BB962C8B-B14F-4D97-AF65-F5344CB8AC3E}">
        <p14:creationId xmlns:p14="http://schemas.microsoft.com/office/powerpoint/2010/main" val="567799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ECAE92-238A-4AA1-BCB3-E9A18B78574F}" type="datetime1">
              <a:rPr lang="en-CA" smtClean="0"/>
              <a:t>2018-11-19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4B6132B8-44DB-4C7E-846D-1C2D21D0B333}" type="slidenum">
              <a:rPr lang="en-CA" smtClean="0"/>
              <a:t>‹#›</a:t>
            </a:fld>
            <a:endParaRPr lang="en-CA"/>
          </a:p>
        </p:txBody>
      </p:sp>
    </p:spTree>
    <p:extLst>
      <p:ext uri="{BB962C8B-B14F-4D97-AF65-F5344CB8AC3E}">
        <p14:creationId xmlns:p14="http://schemas.microsoft.com/office/powerpoint/2010/main" val="41794693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7AD70D-F0FF-4B8C-A4F4-255FBB4AA819}" type="datetime1">
              <a:rPr lang="en-CA" smtClean="0"/>
              <a:t>2018-11-19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B6132B8-44DB-4C7E-846D-1C2D21D0B333}" type="slidenum">
              <a:rPr lang="en-CA" smtClean="0"/>
              <a:t>‹#›</a:t>
            </a:fld>
            <a:endParaRPr lang="en-CA"/>
          </a:p>
        </p:txBody>
      </p:sp>
    </p:spTree>
    <p:extLst>
      <p:ext uri="{BB962C8B-B14F-4D97-AF65-F5344CB8AC3E}">
        <p14:creationId xmlns:p14="http://schemas.microsoft.com/office/powerpoint/2010/main" val="8561026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8C1D4A-746C-4EEC-8E44-A51A53B72DEF}" type="datetime1">
              <a:rPr lang="en-CA" smtClean="0"/>
              <a:t>2018-11-19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B6132B8-44DB-4C7E-846D-1C2D21D0B333}" type="slidenum">
              <a:rPr lang="en-CA" smtClean="0"/>
              <a:t>‹#›</a:t>
            </a:fld>
            <a:endParaRPr lang="en-CA"/>
          </a:p>
        </p:txBody>
      </p:sp>
    </p:spTree>
    <p:extLst>
      <p:ext uri="{BB962C8B-B14F-4D97-AF65-F5344CB8AC3E}">
        <p14:creationId xmlns:p14="http://schemas.microsoft.com/office/powerpoint/2010/main" val="41511833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10188E08-9881-49D5-80E9-3EB39FB213B2}" type="datetime1">
              <a:rPr lang="en-CA" smtClean="0"/>
              <a:t>2018-11-19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B6132B8-44DB-4C7E-846D-1C2D21D0B333}" type="slidenum">
              <a:rPr lang="en-CA" smtClean="0"/>
              <a:t>‹#›</a:t>
            </a:fld>
            <a:endParaRPr lang="en-CA"/>
          </a:p>
        </p:txBody>
      </p:sp>
    </p:spTree>
    <p:extLst>
      <p:ext uri="{BB962C8B-B14F-4D97-AF65-F5344CB8AC3E}">
        <p14:creationId xmlns:p14="http://schemas.microsoft.com/office/powerpoint/2010/main" val="32605911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87659A7-EFB1-4ED1-B38D-1BEF66678715}" type="datetime1">
              <a:rPr lang="en-CA" smtClean="0"/>
              <a:t>2018-11-19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B6132B8-44DB-4C7E-846D-1C2D21D0B333}" type="slidenum">
              <a:rPr lang="en-CA" smtClean="0"/>
              <a:t>‹#›</a:t>
            </a:fld>
            <a:endParaRPr lang="en-CA"/>
          </a:p>
        </p:txBody>
      </p:sp>
    </p:spTree>
    <p:extLst>
      <p:ext uri="{BB962C8B-B14F-4D97-AF65-F5344CB8AC3E}">
        <p14:creationId xmlns:p14="http://schemas.microsoft.com/office/powerpoint/2010/main" val="274166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DB8BAB-4DE5-46B4-9EB5-FFD47C172EFD}" type="datetime1">
              <a:rPr lang="en-CA" smtClean="0">
                <a:solidFill>
                  <a:prstClr val="black">
                    <a:tint val="75000"/>
                  </a:prstClr>
                </a:solidFill>
              </a:rPr>
              <a:pPr/>
              <a:t>2018-11-19</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4B6132B8-44DB-4C7E-846D-1C2D21D0B333}"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259813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endParaRPr lang="en-CA" dirty="0"/>
          </a:p>
        </p:txBody>
      </p:sp>
      <p:sp>
        <p:nvSpPr>
          <p:cNvPr id="3" name="Content Placeholder 2"/>
          <p:cNvSpPr>
            <a:spLocks noGrp="1"/>
          </p:cNvSpPr>
          <p:nvPr>
            <p:ph sz="half" idx="1"/>
          </p:nvPr>
        </p:nvSpPr>
        <p:spPr>
          <a:xfrm>
            <a:off x="457200" y="1600201"/>
            <a:ext cx="4038600" cy="43490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1"/>
            <a:ext cx="4038600" cy="43490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E21661A7-5E8D-425D-B9D6-215464B6A2C0}" type="datetime1">
              <a:rPr lang="en-CA" smtClean="0">
                <a:solidFill>
                  <a:prstClr val="black">
                    <a:tint val="75000"/>
                  </a:prstClr>
                </a:solidFill>
              </a:rPr>
              <a:pPr/>
              <a:t>2018-11-19</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3C296085-656D-4402-A7D9-27A5776C4393}"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3236043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endParaRPr lang="en-CA"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77440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77440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7C0D5D11-DC10-4857-AB56-75A571CEA38C}" type="datetime1">
              <a:rPr lang="en-CA" smtClean="0">
                <a:solidFill>
                  <a:prstClr val="black">
                    <a:tint val="75000"/>
                  </a:prstClr>
                </a:solidFill>
              </a:rPr>
              <a:pPr/>
              <a:t>2018-11-19</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4B6132B8-44DB-4C7E-846D-1C2D21D0B333}"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570582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74E53E44-145E-49E3-9CE1-3C7FB7147DA9}" type="datetime1">
              <a:rPr lang="en-CA" smtClean="0">
                <a:solidFill>
                  <a:prstClr val="black">
                    <a:tint val="75000"/>
                  </a:prstClr>
                </a:solidFill>
              </a:rPr>
              <a:pPr/>
              <a:t>2018-11-19</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4B6132B8-44DB-4C7E-846D-1C2D21D0B333}"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227914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ECAE92-238A-4AA1-BCB3-E9A18B78574F}" type="datetime1">
              <a:rPr lang="en-CA" smtClean="0">
                <a:solidFill>
                  <a:prstClr val="black">
                    <a:tint val="75000"/>
                  </a:prstClr>
                </a:solidFill>
              </a:rPr>
              <a:pPr/>
              <a:t>2018-11-19</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4B6132B8-44DB-4C7E-846D-1C2D21D0B333}"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54232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7AD70D-F0FF-4B8C-A4F4-255FBB4AA819}" type="datetime1">
              <a:rPr lang="en-CA" smtClean="0">
                <a:solidFill>
                  <a:prstClr val="black">
                    <a:tint val="75000"/>
                  </a:prstClr>
                </a:solidFill>
              </a:rPr>
              <a:pPr/>
              <a:t>2018-11-19</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4B6132B8-44DB-4C7E-846D-1C2D21D0B333}"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782063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8C1D4A-746C-4EEC-8E44-A51A53B72DEF}" type="datetime1">
              <a:rPr lang="en-CA" smtClean="0">
                <a:solidFill>
                  <a:prstClr val="black">
                    <a:tint val="75000"/>
                  </a:prstClr>
                </a:solidFill>
              </a:rPr>
              <a:pPr/>
              <a:t>2018-11-19</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4B6132B8-44DB-4C7E-846D-1C2D21D0B333}"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317937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457200" y="1600201"/>
            <a:ext cx="8229600" cy="434908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D7FC8D-4BBD-4D7E-A4EE-BAFB0C3DEEF3}" type="datetime1">
              <a:rPr lang="en-CA" smtClean="0">
                <a:solidFill>
                  <a:prstClr val="black">
                    <a:tint val="75000"/>
                  </a:prstClr>
                </a:solidFill>
              </a:rPr>
              <a:pPr/>
              <a:t>2018-11-19</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6132B8-44DB-4C7E-846D-1C2D21D0B333}" type="slidenum">
              <a:rPr lang="en-CA" smtClean="0">
                <a:solidFill>
                  <a:prstClr val="black">
                    <a:tint val="75000"/>
                  </a:prstClr>
                </a:solidFill>
              </a:rPr>
              <a:pPr/>
              <a:t>‹#›</a:t>
            </a:fld>
            <a:endParaRPr lang="en-CA">
              <a:solidFill>
                <a:prstClr val="black">
                  <a:tint val="75000"/>
                </a:prstClr>
              </a:solidFill>
            </a:endParaRPr>
          </a:p>
        </p:txBody>
      </p:sp>
      <p:pic>
        <p:nvPicPr>
          <p:cNvPr id="1027" name="Picture 3" descr="K:\AA-NEW DRIVE\Personal Folders\KarenR\Equity\PPHP Equity in EH\Graphics\mountain.png"/>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4572000" y="5949280"/>
            <a:ext cx="4518025" cy="88741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35496" y="5949280"/>
            <a:ext cx="4536504" cy="88741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pic>
        <p:nvPicPr>
          <p:cNvPr id="8" name="Picture 7"/>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251520" y="5864864"/>
            <a:ext cx="2592288" cy="1036915"/>
          </a:xfrm>
          <a:prstGeom prst="rect">
            <a:avLst/>
          </a:prstGeom>
        </p:spPr>
      </p:pic>
    </p:spTree>
    <p:extLst>
      <p:ext uri="{BB962C8B-B14F-4D97-AF65-F5344CB8AC3E}">
        <p14:creationId xmlns:p14="http://schemas.microsoft.com/office/powerpoint/2010/main" val="29064115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hf sldNum="0" hdr="0" ftr="0" dt="0"/>
  <p:txStyles>
    <p:titleStyle>
      <a:lvl1pPr algn="ctr"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457200" y="1600201"/>
            <a:ext cx="8229600" cy="434908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D7FC8D-4BBD-4D7E-A4EE-BAFB0C3DEEF3}" type="datetime1">
              <a:rPr lang="en-CA" smtClean="0"/>
              <a:t>2018-11-19</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6132B8-44DB-4C7E-846D-1C2D21D0B333}" type="slidenum">
              <a:rPr lang="en-CA" smtClean="0"/>
              <a:t>‹#›</a:t>
            </a:fld>
            <a:endParaRPr lang="en-CA"/>
          </a:p>
        </p:txBody>
      </p:sp>
      <p:pic>
        <p:nvPicPr>
          <p:cNvPr id="1027" name="Picture 3" descr="K:\AA-NEW DRIVE\Personal Folders\KarenR\Equity\PPHP Equity in EH\Graphics\mountain.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572000" y="5949280"/>
            <a:ext cx="4518025" cy="88741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35496" y="5949280"/>
            <a:ext cx="4536504" cy="88741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51520" y="5864864"/>
            <a:ext cx="2592288" cy="1036915"/>
          </a:xfrm>
          <a:prstGeom prst="rect">
            <a:avLst/>
          </a:prstGeom>
        </p:spPr>
      </p:pic>
    </p:spTree>
    <p:extLst>
      <p:ext uri="{BB962C8B-B14F-4D97-AF65-F5344CB8AC3E}">
        <p14:creationId xmlns:p14="http://schemas.microsoft.com/office/powerpoint/2010/main" val="262330134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sldNum="0" hdr="0" ftr="0" dt="0"/>
  <p:txStyles>
    <p:titleStyle>
      <a:lvl1pPr algn="ctr"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9.xml"/><Relationship Id="rId1" Type="http://schemas.openxmlformats.org/officeDocument/2006/relationships/video" Target="https://www.youtube.com/embed/q-3mUiGi6bA?ecver=1" TargetMode="External"/><Relationship Id="rId5" Type="http://schemas.openxmlformats.org/officeDocument/2006/relationships/image" Target="../media/image26.png"/><Relationship Id="rId4" Type="http://schemas.openxmlformats.org/officeDocument/2006/relationships/hyperlink" Target="https://youtu.be/q-3mUiGi6bA"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30.jpeg"/><Relationship Id="rId5" Type="http://schemas.openxmlformats.org/officeDocument/2006/relationships/image" Target="../media/image29.jpe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hyperlink" Target="http://www.bccdc.ca/resource-gallery/Documents/Educational%20Materials/EH/BCCDC_primer_1.pdf"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9.xml"/><Relationship Id="rId1" Type="http://schemas.openxmlformats.org/officeDocument/2006/relationships/video" Target="https://www.youtube.com/embed/WDgoZXoUKAo" TargetMode="External"/><Relationship Id="rId5" Type="http://schemas.openxmlformats.org/officeDocument/2006/relationships/image" Target="../media/image36.png"/><Relationship Id="rId4" Type="http://schemas.openxmlformats.org/officeDocument/2006/relationships/hyperlink" Target="https://youtu.be/WDgoZXoUKAo"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9.xml"/><Relationship Id="rId1" Type="http://schemas.openxmlformats.org/officeDocument/2006/relationships/video" Target="https://www.youtube.com/embed/TDeThM6FQv8" TargetMode="External"/><Relationship Id="rId5" Type="http://schemas.openxmlformats.org/officeDocument/2006/relationships/image" Target="../media/image36.png"/><Relationship Id="rId4" Type="http://schemas.openxmlformats.org/officeDocument/2006/relationships/hyperlink" Target="https://youtu.be/TDeThM6FQv8" TargetMode="Externa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hyperlink" Target="http://www.bccdc.ca/resource-gallery/Documents/Educational%20Materials/EH/BCCDC_primer_2.pdf"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9.xml"/><Relationship Id="rId1" Type="http://schemas.openxmlformats.org/officeDocument/2006/relationships/video" Target="https://www.youtube.com/embed/gCpp9r8PAAc" TargetMode="External"/><Relationship Id="rId5" Type="http://schemas.openxmlformats.org/officeDocument/2006/relationships/image" Target="../media/image36.png"/><Relationship Id="rId4" Type="http://schemas.openxmlformats.org/officeDocument/2006/relationships/hyperlink" Target="https://youtu.be/gCpp9r8PAAc"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1.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2.xml"/><Relationship Id="rId1" Type="http://schemas.openxmlformats.org/officeDocument/2006/relationships/slideLayout" Target="../slideLayouts/slideLayout22.xml"/><Relationship Id="rId4" Type="http://schemas.openxmlformats.org/officeDocument/2006/relationships/image" Target="../media/image49.jpeg"/></Relationships>
</file>

<file path=ppt/slides/_rels/slide3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3.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38.xml"/><Relationship Id="rId1" Type="http://schemas.openxmlformats.org/officeDocument/2006/relationships/slideLayout" Target="../slideLayouts/slideLayout23.xml"/><Relationship Id="rId5" Type="http://schemas.openxmlformats.org/officeDocument/2006/relationships/hyperlink" Target="https://creativecommons.org/licenses/by-nc/3.0/" TargetMode="External"/><Relationship Id="rId4" Type="http://schemas.openxmlformats.org/officeDocument/2006/relationships/hyperlink" Target="http://www.newclearvision.com/2012/03/15/ordinary-thoughts/" TargetMode="External"/></Relationships>
</file>

<file path=ppt/slides/_rels/slide39.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2.png"/><Relationship Id="rId7" Type="http://schemas.openxmlformats.org/officeDocument/2006/relationships/image" Target="../media/image53.png"/><Relationship Id="rId2" Type="http://schemas.openxmlformats.org/officeDocument/2006/relationships/notesSlide" Target="../notesSlides/notesSlide39.xml"/><Relationship Id="rId1" Type="http://schemas.openxmlformats.org/officeDocument/2006/relationships/slideLayout" Target="../slideLayouts/slideLayout17.xml"/><Relationship Id="rId6" Type="http://schemas.openxmlformats.org/officeDocument/2006/relationships/image" Target="../media/image8.tiff"/><Relationship Id="rId5" Type="http://schemas.openxmlformats.org/officeDocument/2006/relationships/hyperlink" Target="http://www.bccdc.ca/health-professionals/professional-resources/health-equity-environmental-health" TargetMode="External"/><Relationship Id="rId4" Type="http://schemas.openxmlformats.org/officeDocument/2006/relationships/hyperlink" Target="mailto:pph@phsa.ca"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www.bccdc.ca/health-professionals/professional-resources/health-equity-environmental-health"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3.emf"/><Relationship Id="rId11" Type="http://schemas.openxmlformats.org/officeDocument/2006/relationships/image" Target="../media/image18.emf"/><Relationship Id="rId5" Type="http://schemas.openxmlformats.org/officeDocument/2006/relationships/image" Target="../media/image12.emf"/><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nccdh.ca/resources/glossary/"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cma.c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37427-745D-480B-AD21-61C887CEF61B}"/>
              </a:ext>
            </a:extLst>
          </p:cNvPr>
          <p:cNvSpPr>
            <a:spLocks noGrp="1"/>
          </p:cNvSpPr>
          <p:nvPr>
            <p:ph type="ctrTitle"/>
          </p:nvPr>
        </p:nvSpPr>
        <p:spPr/>
        <p:txBody>
          <a:bodyPr/>
          <a:lstStyle/>
          <a:p>
            <a:r>
              <a:rPr lang="en-US" dirty="0"/>
              <a:t>Introduction to health equity</a:t>
            </a:r>
            <a:endParaRPr lang="en-CA" i="1" dirty="0"/>
          </a:p>
        </p:txBody>
      </p:sp>
      <p:sp>
        <p:nvSpPr>
          <p:cNvPr id="3" name="Subtitle 2">
            <a:extLst>
              <a:ext uri="{FF2B5EF4-FFF2-40B4-BE49-F238E27FC236}">
                <a16:creationId xmlns:a16="http://schemas.microsoft.com/office/drawing/2014/main" id="{B2E64697-4271-4C41-BDAC-28D32A7FFD31}"/>
              </a:ext>
            </a:extLst>
          </p:cNvPr>
          <p:cNvSpPr>
            <a:spLocks noGrp="1"/>
          </p:cNvSpPr>
          <p:nvPr>
            <p:ph type="subTitle" idx="1"/>
          </p:nvPr>
        </p:nvSpPr>
        <p:spPr/>
        <p:txBody>
          <a:bodyPr/>
          <a:lstStyle/>
          <a:p>
            <a:r>
              <a:rPr lang="en-CA" i="1" dirty="0"/>
              <a:t>Presenter</a:t>
            </a:r>
          </a:p>
          <a:p>
            <a:r>
              <a:rPr lang="en-CA" i="1" dirty="0"/>
              <a:t>Date</a:t>
            </a:r>
          </a:p>
          <a:p>
            <a:r>
              <a:rPr lang="en-CA" i="1" dirty="0"/>
              <a:t>Location</a:t>
            </a:r>
          </a:p>
        </p:txBody>
      </p:sp>
    </p:spTree>
    <p:extLst>
      <p:ext uri="{BB962C8B-B14F-4D97-AF65-F5344CB8AC3E}">
        <p14:creationId xmlns:p14="http://schemas.microsoft.com/office/powerpoint/2010/main" val="2536765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4294967295"/>
            <p:extLst/>
          </p:nvPr>
        </p:nvGraphicFramePr>
        <p:xfrm>
          <a:off x="0" y="260350"/>
          <a:ext cx="9144000" cy="5516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38215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500" fill="hold"/>
                                        <p:tgtEl>
                                          <p:spTgt spid="6">
                                            <p:graphicEl>
                                              <a:dgm id="{480627F0-65F1-46B3-B300-E3C7DB05A0D9}"/>
                                            </p:graphicEl>
                                          </p:spTgt>
                                        </p:tgtEl>
                                      </p:cBhvr>
                                      <p:by x="150000" y="150000"/>
                                    </p:animScale>
                                  </p:childTnLst>
                                </p:cTn>
                              </p:par>
                            </p:childTnLst>
                          </p:cTn>
                        </p:par>
                        <p:par>
                          <p:cTn id="7" fill="hold">
                            <p:stCondLst>
                              <p:cond delay="500"/>
                            </p:stCondLst>
                            <p:childTnLst>
                              <p:par>
                                <p:cTn id="8" presetID="6" presetClass="emph" presetSubtype="0" fill="hold" grpId="0" nodeType="afterEffect">
                                  <p:stCondLst>
                                    <p:cond delay="250"/>
                                  </p:stCondLst>
                                  <p:childTnLst>
                                    <p:animScale>
                                      <p:cBhvr>
                                        <p:cTn id="9" dur="500" fill="hold"/>
                                        <p:tgtEl>
                                          <p:spTgt spid="6">
                                            <p:graphicEl>
                                              <a:dgm id="{99EF1EA4-1FE1-4070-B74F-069EDCF462B9}"/>
                                            </p:graphicEl>
                                          </p:spTgt>
                                        </p:tgtEl>
                                      </p:cBhvr>
                                      <p:by x="150000" y="150000"/>
                                    </p:animScale>
                                  </p:childTnLst>
                                </p:cTn>
                              </p:par>
                            </p:childTnLst>
                          </p:cTn>
                        </p:par>
                        <p:par>
                          <p:cTn id="10" fill="hold">
                            <p:stCondLst>
                              <p:cond delay="1250"/>
                            </p:stCondLst>
                            <p:childTnLst>
                              <p:par>
                                <p:cTn id="11" presetID="6" presetClass="emph" presetSubtype="0" fill="hold" grpId="0" nodeType="afterEffect">
                                  <p:stCondLst>
                                    <p:cond delay="250"/>
                                  </p:stCondLst>
                                  <p:childTnLst>
                                    <p:animScale>
                                      <p:cBhvr>
                                        <p:cTn id="12" dur="500" fill="hold"/>
                                        <p:tgtEl>
                                          <p:spTgt spid="6">
                                            <p:graphicEl>
                                              <a:dgm id="{DAE433BC-5F53-4208-8B69-11FBE27D5F04}"/>
                                            </p:graphicEl>
                                          </p:spTgt>
                                        </p:tgtEl>
                                      </p:cBhvr>
                                      <p:by x="150000" y="150000"/>
                                    </p:animScale>
                                  </p:childTnLst>
                                </p:cTn>
                              </p:par>
                            </p:childTnLst>
                          </p:cTn>
                        </p:par>
                        <p:par>
                          <p:cTn id="13" fill="hold">
                            <p:stCondLst>
                              <p:cond delay="2000"/>
                            </p:stCondLst>
                            <p:childTnLst>
                              <p:par>
                                <p:cTn id="14" presetID="6" presetClass="emph" presetSubtype="0" fill="hold" grpId="0" nodeType="afterEffect">
                                  <p:stCondLst>
                                    <p:cond delay="250"/>
                                  </p:stCondLst>
                                  <p:childTnLst>
                                    <p:animScale>
                                      <p:cBhvr>
                                        <p:cTn id="15" dur="500" fill="hold"/>
                                        <p:tgtEl>
                                          <p:spTgt spid="6">
                                            <p:graphicEl>
                                              <a:dgm id="{FC9F8B68-75F5-45C0-BF9B-5884D925EFC6}"/>
                                            </p:graphicEl>
                                          </p:spTgt>
                                        </p:tgtEl>
                                      </p:cBhvr>
                                      <p:by x="150000" y="150000"/>
                                    </p:animScale>
                                  </p:childTnLst>
                                </p:cTn>
                              </p:par>
                            </p:childTnLst>
                          </p:cTn>
                        </p:par>
                        <p:par>
                          <p:cTn id="16" fill="hold">
                            <p:stCondLst>
                              <p:cond delay="2750"/>
                            </p:stCondLst>
                            <p:childTnLst>
                              <p:par>
                                <p:cTn id="17" presetID="6" presetClass="emph" presetSubtype="0" fill="hold" grpId="0" nodeType="afterEffect">
                                  <p:stCondLst>
                                    <p:cond delay="250"/>
                                  </p:stCondLst>
                                  <p:childTnLst>
                                    <p:animScale>
                                      <p:cBhvr>
                                        <p:cTn id="18" dur="500" fill="hold"/>
                                        <p:tgtEl>
                                          <p:spTgt spid="6">
                                            <p:graphicEl>
                                              <a:dgm id="{F463FE32-4786-419E-8DB3-80546F3AEE3A}"/>
                                            </p:graphicEl>
                                          </p:spTgt>
                                        </p:tgtEl>
                                      </p:cBhvr>
                                      <p:by x="150000" y="150000"/>
                                    </p:animScale>
                                  </p:childTnLst>
                                </p:cTn>
                              </p:par>
                            </p:childTnLst>
                          </p:cTn>
                        </p:par>
                        <p:par>
                          <p:cTn id="19" fill="hold">
                            <p:stCondLst>
                              <p:cond delay="3500"/>
                            </p:stCondLst>
                            <p:childTnLst>
                              <p:par>
                                <p:cTn id="20" presetID="6" presetClass="emph" presetSubtype="0" fill="hold" grpId="0" nodeType="afterEffect">
                                  <p:stCondLst>
                                    <p:cond delay="250"/>
                                  </p:stCondLst>
                                  <p:childTnLst>
                                    <p:animScale>
                                      <p:cBhvr>
                                        <p:cTn id="21" dur="500" fill="hold"/>
                                        <p:tgtEl>
                                          <p:spTgt spid="6">
                                            <p:graphicEl>
                                              <a:dgm id="{E3FC4E3A-AB51-412C-B714-7EAED934770B}"/>
                                            </p:graphicEl>
                                          </p:spTgt>
                                        </p:tgtEl>
                                      </p:cBhvr>
                                      <p:by x="150000" y="150000"/>
                                    </p:animScale>
                                  </p:childTnLst>
                                </p:cTn>
                              </p:par>
                            </p:childTnLst>
                          </p:cTn>
                        </p:par>
                        <p:par>
                          <p:cTn id="22" fill="hold">
                            <p:stCondLst>
                              <p:cond delay="4250"/>
                            </p:stCondLst>
                            <p:childTnLst>
                              <p:par>
                                <p:cTn id="23" presetID="6" presetClass="emph" presetSubtype="0" fill="hold" grpId="0" nodeType="afterEffect">
                                  <p:stCondLst>
                                    <p:cond delay="250"/>
                                  </p:stCondLst>
                                  <p:childTnLst>
                                    <p:animScale>
                                      <p:cBhvr>
                                        <p:cTn id="24" dur="500" fill="hold"/>
                                        <p:tgtEl>
                                          <p:spTgt spid="6">
                                            <p:graphicEl>
                                              <a:dgm id="{3DF20F2D-6011-4133-91F2-DAA8BEBE854B}"/>
                                            </p:graphicEl>
                                          </p:spTgt>
                                        </p:tgtEl>
                                      </p:cBhvr>
                                      <p:by x="150000" y="150000"/>
                                    </p:animScale>
                                  </p:childTnLst>
                                </p:cTn>
                              </p:par>
                            </p:childTnLst>
                          </p:cTn>
                        </p:par>
                        <p:par>
                          <p:cTn id="25" fill="hold">
                            <p:stCondLst>
                              <p:cond delay="5000"/>
                            </p:stCondLst>
                            <p:childTnLst>
                              <p:par>
                                <p:cTn id="26" presetID="6" presetClass="emph" presetSubtype="0" fill="hold" grpId="0" nodeType="afterEffect">
                                  <p:stCondLst>
                                    <p:cond delay="250"/>
                                  </p:stCondLst>
                                  <p:childTnLst>
                                    <p:animScale>
                                      <p:cBhvr>
                                        <p:cTn id="27" dur="500" fill="hold"/>
                                        <p:tgtEl>
                                          <p:spTgt spid="6">
                                            <p:graphicEl>
                                              <a:dgm id="{162A48BC-9ADB-4DEE-9066-4CBA145A4EA0}"/>
                                            </p:graphic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B33FADB-50E2-4D3D-A871-28BBBD8D2D20}"/>
              </a:ext>
            </a:extLst>
          </p:cNvPr>
          <p:cNvSpPr>
            <a:spLocks noGrp="1"/>
          </p:cNvSpPr>
          <p:nvPr>
            <p:ph type="title"/>
          </p:nvPr>
        </p:nvSpPr>
        <p:spPr/>
        <p:txBody>
          <a:bodyPr>
            <a:normAutofit fontScale="90000"/>
          </a:bodyPr>
          <a:lstStyle/>
          <a:p>
            <a:r>
              <a:rPr lang="en-US"/>
              <a:t>“If we identify health as our destination, then SDH is the roadmap to that destination.”</a:t>
            </a:r>
            <a:endParaRPr lang="en-CA" dirty="0"/>
          </a:p>
        </p:txBody>
      </p:sp>
      <p:pic>
        <p:nvPicPr>
          <p:cNvPr id="22" name="Picture Placeholder 21">
            <a:extLst>
              <a:ext uri="{FF2B5EF4-FFF2-40B4-BE49-F238E27FC236}">
                <a16:creationId xmlns:a16="http://schemas.microsoft.com/office/drawing/2014/main" id="{C9AC0E49-A463-48C5-BFF0-13D24D8E9381}"/>
              </a:ext>
            </a:extLst>
          </p:cNvPr>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12500" b="12500"/>
          <a:stretch>
            <a:fillRect/>
          </a:stretch>
        </p:blipFill>
        <p:spPr/>
      </p:pic>
      <p:sp>
        <p:nvSpPr>
          <p:cNvPr id="14" name="Text Placeholder 13">
            <a:extLst>
              <a:ext uri="{FF2B5EF4-FFF2-40B4-BE49-F238E27FC236}">
                <a16:creationId xmlns:a16="http://schemas.microsoft.com/office/drawing/2014/main" id="{7803A1C5-A0F7-4890-A81E-1276842D0AA9}"/>
              </a:ext>
            </a:extLst>
          </p:cNvPr>
          <p:cNvSpPr>
            <a:spLocks noGrp="1"/>
          </p:cNvSpPr>
          <p:nvPr>
            <p:ph type="body" sz="half" idx="2"/>
          </p:nvPr>
        </p:nvSpPr>
        <p:spPr>
          <a:xfrm>
            <a:off x="1792288" y="5367338"/>
            <a:ext cx="5698276" cy="407161"/>
          </a:xfrm>
        </p:spPr>
        <p:txBody>
          <a:bodyPr>
            <a:normAutofit/>
          </a:bodyPr>
          <a:lstStyle/>
          <a:p>
            <a:r>
              <a:rPr lang="en-US" dirty="0"/>
              <a:t>- Ryan </a:t>
            </a:r>
            <a:r>
              <a:rPr lang="en-US" dirty="0" err="1"/>
              <a:t>Meili</a:t>
            </a:r>
            <a:r>
              <a:rPr lang="en-US" dirty="0"/>
              <a:t> @ St Francis Xavier University, hosted by NCCDH, March 2, 2016</a:t>
            </a:r>
          </a:p>
        </p:txBody>
      </p:sp>
      <p:sp>
        <p:nvSpPr>
          <p:cNvPr id="23" name="TextBox 22">
            <a:extLst>
              <a:ext uri="{FF2B5EF4-FFF2-40B4-BE49-F238E27FC236}">
                <a16:creationId xmlns:a16="http://schemas.microsoft.com/office/drawing/2014/main" id="{8BF1C1E8-12FD-4D28-B08B-CB423E8F11EE}"/>
              </a:ext>
            </a:extLst>
          </p:cNvPr>
          <p:cNvSpPr txBox="1"/>
          <p:nvPr/>
        </p:nvSpPr>
        <p:spPr>
          <a:xfrm>
            <a:off x="6084168" y="4509120"/>
            <a:ext cx="1194520" cy="276999"/>
          </a:xfrm>
          <a:prstGeom prst="rect">
            <a:avLst/>
          </a:prstGeom>
          <a:noFill/>
        </p:spPr>
        <p:txBody>
          <a:bodyPr wrap="square" rtlCol="0">
            <a:spAutoFit/>
          </a:bodyPr>
          <a:lstStyle/>
          <a:p>
            <a:pPr algn="r"/>
            <a:r>
              <a:rPr lang="en-CA" sz="1200" dirty="0"/>
              <a:t>Image: </a:t>
            </a:r>
            <a:r>
              <a:rPr lang="en-CA" sz="1200" dirty="0" err="1"/>
              <a:t>freepik</a:t>
            </a:r>
            <a:endParaRPr lang="en-CA" sz="1200" dirty="0"/>
          </a:p>
        </p:txBody>
      </p:sp>
    </p:spTree>
    <p:extLst>
      <p:ext uri="{BB962C8B-B14F-4D97-AF65-F5344CB8AC3E}">
        <p14:creationId xmlns:p14="http://schemas.microsoft.com/office/powerpoint/2010/main" val="2701608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latin typeface="+mn-lt"/>
              </a:rPr>
              <a:t>Health equity</a:t>
            </a:r>
          </a:p>
        </p:txBody>
      </p:sp>
      <p:sp>
        <p:nvSpPr>
          <p:cNvPr id="6" name="Content Placeholder 5"/>
          <p:cNvSpPr>
            <a:spLocks noGrp="1"/>
          </p:cNvSpPr>
          <p:nvPr>
            <p:ph idx="1"/>
          </p:nvPr>
        </p:nvSpPr>
        <p:spPr/>
        <p:txBody>
          <a:bodyPr/>
          <a:lstStyle/>
          <a:p>
            <a:pPr marL="0" indent="0" algn="ctr">
              <a:buNone/>
            </a:pPr>
            <a:endParaRPr lang="en-CA" dirty="0">
              <a:solidFill>
                <a:srgbClr val="002060"/>
              </a:solidFill>
              <a:cs typeface="Arial" panose="020B0604020202020204" pitchFamily="34" charset="0"/>
            </a:endParaRPr>
          </a:p>
          <a:p>
            <a:pPr marL="0" indent="0" algn="ctr">
              <a:buNone/>
            </a:pPr>
            <a:r>
              <a:rPr lang="en-CA" dirty="0">
                <a:solidFill>
                  <a:srgbClr val="002060"/>
                </a:solidFill>
                <a:cs typeface="Arial" panose="020B0604020202020204" pitchFamily="34" charset="0"/>
              </a:rPr>
              <a:t>When everyone has a fair opportunity</a:t>
            </a:r>
            <a:br>
              <a:rPr lang="en-CA" dirty="0">
                <a:solidFill>
                  <a:srgbClr val="002060"/>
                </a:solidFill>
                <a:cs typeface="Arial" panose="020B0604020202020204" pitchFamily="34" charset="0"/>
              </a:rPr>
            </a:br>
            <a:r>
              <a:rPr lang="en-CA" dirty="0">
                <a:solidFill>
                  <a:srgbClr val="002060"/>
                </a:solidFill>
                <a:cs typeface="Arial" panose="020B0604020202020204" pitchFamily="34" charset="0"/>
              </a:rPr>
              <a:t>to reach their full health potential</a:t>
            </a:r>
            <a:br>
              <a:rPr lang="en-CA" dirty="0">
                <a:solidFill>
                  <a:srgbClr val="002060"/>
                </a:solidFill>
                <a:cs typeface="Arial" panose="020B0604020202020204" pitchFamily="34" charset="0"/>
              </a:rPr>
            </a:br>
            <a:r>
              <a:rPr lang="en-CA" dirty="0">
                <a:solidFill>
                  <a:srgbClr val="002060"/>
                </a:solidFill>
                <a:cs typeface="Arial" panose="020B0604020202020204" pitchFamily="34" charset="0"/>
              </a:rPr>
              <a:t>without disadvantages caused by their</a:t>
            </a:r>
            <a:br>
              <a:rPr lang="en-CA" dirty="0">
                <a:solidFill>
                  <a:srgbClr val="002060"/>
                </a:solidFill>
                <a:cs typeface="Arial" panose="020B0604020202020204" pitchFamily="34" charset="0"/>
              </a:rPr>
            </a:br>
            <a:r>
              <a:rPr lang="en-CA" dirty="0">
                <a:solidFill>
                  <a:srgbClr val="002060"/>
                </a:solidFill>
                <a:cs typeface="Arial" panose="020B0604020202020204" pitchFamily="34" charset="0"/>
              </a:rPr>
              <a:t>social, economic, or environmental circumstances.</a:t>
            </a:r>
          </a:p>
          <a:p>
            <a:endParaRPr lang="en-CA" dirty="0"/>
          </a:p>
        </p:txBody>
      </p:sp>
      <p:sp>
        <p:nvSpPr>
          <p:cNvPr id="3" name="TextBox 2">
            <a:extLst>
              <a:ext uri="{FF2B5EF4-FFF2-40B4-BE49-F238E27FC236}">
                <a16:creationId xmlns:a16="http://schemas.microsoft.com/office/drawing/2014/main" id="{15F803B7-7350-46B2-A338-B149741CE393}"/>
              </a:ext>
            </a:extLst>
          </p:cNvPr>
          <p:cNvSpPr txBox="1"/>
          <p:nvPr/>
        </p:nvSpPr>
        <p:spPr>
          <a:xfrm>
            <a:off x="7484302" y="5672281"/>
            <a:ext cx="1202498" cy="276999"/>
          </a:xfrm>
          <a:prstGeom prst="rect">
            <a:avLst/>
          </a:prstGeom>
          <a:noFill/>
        </p:spPr>
        <p:txBody>
          <a:bodyPr wrap="square" rtlCol="0">
            <a:spAutoFit/>
          </a:bodyPr>
          <a:lstStyle/>
          <a:p>
            <a:r>
              <a:rPr lang="en-CA" sz="1200" dirty="0"/>
              <a:t>Source: NCCDH</a:t>
            </a:r>
          </a:p>
        </p:txBody>
      </p:sp>
    </p:spTree>
    <p:extLst>
      <p:ext uri="{BB962C8B-B14F-4D97-AF65-F5344CB8AC3E}">
        <p14:creationId xmlns:p14="http://schemas.microsoft.com/office/powerpoint/2010/main" val="4153533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latin typeface="+mn-lt"/>
              </a:rPr>
              <a:t>Equity doesn’t mean “all the same”</a:t>
            </a:r>
          </a:p>
        </p:txBody>
      </p:sp>
      <p:sp>
        <p:nvSpPr>
          <p:cNvPr id="8" name="Text Placeholder 7">
            <a:extLst>
              <a:ext uri="{FF2B5EF4-FFF2-40B4-BE49-F238E27FC236}">
                <a16:creationId xmlns:a16="http://schemas.microsoft.com/office/drawing/2014/main" id="{3426A731-9EFA-451F-A9E5-DFB042D193CC}"/>
              </a:ext>
            </a:extLst>
          </p:cNvPr>
          <p:cNvSpPr>
            <a:spLocks noGrp="1"/>
          </p:cNvSpPr>
          <p:nvPr>
            <p:ph type="body" idx="1"/>
          </p:nvPr>
        </p:nvSpPr>
        <p:spPr/>
        <p:txBody>
          <a:bodyPr/>
          <a:lstStyle/>
          <a:p>
            <a:r>
              <a:rPr lang="en-CA" dirty="0">
                <a:solidFill>
                  <a:schemeClr val="tx2"/>
                </a:solidFill>
              </a:rPr>
              <a:t>Health </a:t>
            </a:r>
            <a:r>
              <a:rPr lang="en-CA" u="sng" dirty="0">
                <a:solidFill>
                  <a:schemeClr val="tx2"/>
                </a:solidFill>
              </a:rPr>
              <a:t>in</a:t>
            </a:r>
            <a:r>
              <a:rPr lang="en-CA" dirty="0">
                <a:solidFill>
                  <a:schemeClr val="tx2"/>
                </a:solidFill>
              </a:rPr>
              <a:t>equity</a:t>
            </a:r>
          </a:p>
        </p:txBody>
      </p:sp>
      <p:sp>
        <p:nvSpPr>
          <p:cNvPr id="6" name="Content Placeholder 5"/>
          <p:cNvSpPr>
            <a:spLocks noGrp="1"/>
          </p:cNvSpPr>
          <p:nvPr>
            <p:ph sz="half" idx="2"/>
          </p:nvPr>
        </p:nvSpPr>
        <p:spPr>
          <a:xfrm>
            <a:off x="457200" y="2174875"/>
            <a:ext cx="4040188" cy="2508251"/>
          </a:xfrm>
        </p:spPr>
        <p:txBody>
          <a:bodyPr anchor="t"/>
          <a:lstStyle/>
          <a:p>
            <a:pPr marL="0" indent="0" algn="ctr">
              <a:buNone/>
            </a:pPr>
            <a:endParaRPr lang="en-CA" dirty="0">
              <a:cs typeface="Arial" panose="020B0604020202020204" pitchFamily="34" charset="0"/>
            </a:endParaRPr>
          </a:p>
          <a:p>
            <a:pPr marL="0" indent="0" defTabSz="457200">
              <a:buNone/>
            </a:pPr>
            <a:r>
              <a:rPr lang="en-US" dirty="0">
                <a:cs typeface="Arial" panose="020B0604020202020204" pitchFamily="34" charset="0"/>
              </a:rPr>
              <a:t>Differences in health associated with social disadvantages that are modifiable, and considered unfair</a:t>
            </a:r>
          </a:p>
        </p:txBody>
      </p:sp>
      <p:sp>
        <p:nvSpPr>
          <p:cNvPr id="9" name="Text Placeholder 8">
            <a:extLst>
              <a:ext uri="{FF2B5EF4-FFF2-40B4-BE49-F238E27FC236}">
                <a16:creationId xmlns:a16="http://schemas.microsoft.com/office/drawing/2014/main" id="{74E64A74-BF1B-4C57-A6A0-7651D92754C5}"/>
              </a:ext>
            </a:extLst>
          </p:cNvPr>
          <p:cNvSpPr>
            <a:spLocks noGrp="1"/>
          </p:cNvSpPr>
          <p:nvPr>
            <p:ph type="body" sz="quarter" idx="3"/>
          </p:nvPr>
        </p:nvSpPr>
        <p:spPr/>
        <p:txBody>
          <a:bodyPr/>
          <a:lstStyle/>
          <a:p>
            <a:r>
              <a:rPr lang="en-CA" dirty="0">
                <a:solidFill>
                  <a:schemeClr val="tx2"/>
                </a:solidFill>
              </a:rPr>
              <a:t>Health ine</a:t>
            </a:r>
            <a:r>
              <a:rPr lang="en-CA" u="sng" dirty="0">
                <a:solidFill>
                  <a:schemeClr val="tx2"/>
                </a:solidFill>
              </a:rPr>
              <a:t>qual</a:t>
            </a:r>
            <a:r>
              <a:rPr lang="en-CA" dirty="0">
                <a:solidFill>
                  <a:schemeClr val="tx2"/>
                </a:solidFill>
              </a:rPr>
              <a:t>ity</a:t>
            </a:r>
          </a:p>
        </p:txBody>
      </p:sp>
      <p:sp>
        <p:nvSpPr>
          <p:cNvPr id="10" name="Content Placeholder 9">
            <a:extLst>
              <a:ext uri="{FF2B5EF4-FFF2-40B4-BE49-F238E27FC236}">
                <a16:creationId xmlns:a16="http://schemas.microsoft.com/office/drawing/2014/main" id="{028B120F-CE5F-4F21-B687-5F2AB929CDB2}"/>
              </a:ext>
            </a:extLst>
          </p:cNvPr>
          <p:cNvSpPr>
            <a:spLocks noGrp="1"/>
          </p:cNvSpPr>
          <p:nvPr>
            <p:ph sz="quarter" idx="4"/>
          </p:nvPr>
        </p:nvSpPr>
        <p:spPr>
          <a:xfrm>
            <a:off x="4645025" y="2174875"/>
            <a:ext cx="4041775" cy="2508251"/>
          </a:xfrm>
        </p:spPr>
        <p:txBody>
          <a:bodyPr/>
          <a:lstStyle/>
          <a:p>
            <a:pPr marL="0" indent="0">
              <a:buNone/>
            </a:pPr>
            <a:endParaRPr lang="en-US" dirty="0">
              <a:cs typeface="Arial" panose="020B0604020202020204" pitchFamily="34" charset="0"/>
            </a:endParaRPr>
          </a:p>
          <a:p>
            <a:pPr marL="0" indent="0">
              <a:buNone/>
            </a:pPr>
            <a:r>
              <a:rPr lang="en-US" dirty="0">
                <a:cs typeface="Arial" panose="020B0604020202020204" pitchFamily="34" charset="0"/>
              </a:rPr>
              <a:t>Measurable differences in health between individuals, groups or communities </a:t>
            </a:r>
          </a:p>
          <a:p>
            <a:pPr marL="0" indent="0">
              <a:buNone/>
            </a:pPr>
            <a:r>
              <a:rPr lang="en-US" dirty="0">
                <a:cs typeface="Arial" panose="020B0604020202020204" pitchFamily="34" charset="0"/>
              </a:rPr>
              <a:t>(</a:t>
            </a:r>
            <a:r>
              <a:rPr lang="en-US" i="1" dirty="0">
                <a:cs typeface="Arial" panose="020B0604020202020204" pitchFamily="34" charset="0"/>
              </a:rPr>
              <a:t>Also</a:t>
            </a:r>
            <a:r>
              <a:rPr lang="en-US" dirty="0">
                <a:cs typeface="Arial" panose="020B0604020202020204" pitchFamily="34" charset="0"/>
              </a:rPr>
              <a:t> health disparities)</a:t>
            </a:r>
          </a:p>
          <a:p>
            <a:pPr marL="0" indent="0">
              <a:buNone/>
            </a:pPr>
            <a:endParaRPr lang="en-CA" dirty="0"/>
          </a:p>
        </p:txBody>
      </p:sp>
      <p:sp>
        <p:nvSpPr>
          <p:cNvPr id="11" name="TextBox 10">
            <a:extLst>
              <a:ext uri="{FF2B5EF4-FFF2-40B4-BE49-F238E27FC236}">
                <a16:creationId xmlns:a16="http://schemas.microsoft.com/office/drawing/2014/main" id="{1DE025E1-B9B7-4EAD-8308-17979A37BE17}"/>
              </a:ext>
            </a:extLst>
          </p:cNvPr>
          <p:cNvSpPr txBox="1"/>
          <p:nvPr/>
        </p:nvSpPr>
        <p:spPr>
          <a:xfrm>
            <a:off x="1869096" y="4705690"/>
            <a:ext cx="5256584" cy="830997"/>
          </a:xfrm>
          <a:prstGeom prst="rect">
            <a:avLst/>
          </a:prstGeom>
          <a:noFill/>
        </p:spPr>
        <p:txBody>
          <a:bodyPr wrap="square" rtlCol="0" anchor="ctr">
            <a:spAutoFit/>
          </a:bodyPr>
          <a:lstStyle/>
          <a:p>
            <a:pPr algn="ctr"/>
            <a:r>
              <a:rPr lang="en-CA" sz="2400" b="1" dirty="0">
                <a:solidFill>
                  <a:schemeClr val="accent1"/>
                </a:solidFill>
                <a:cs typeface="Arial" panose="020B0604020202020204" pitchFamily="34" charset="0"/>
              </a:rPr>
              <a:t>Inequities related to environments </a:t>
            </a:r>
            <a:br>
              <a:rPr lang="en-CA" sz="2400" b="1" dirty="0">
                <a:solidFill>
                  <a:schemeClr val="accent1"/>
                </a:solidFill>
                <a:cs typeface="Arial" panose="020B0604020202020204" pitchFamily="34" charset="0"/>
              </a:rPr>
            </a:br>
            <a:r>
              <a:rPr lang="en-CA" sz="2400" b="1" dirty="0">
                <a:solidFill>
                  <a:schemeClr val="accent1"/>
                </a:solidFill>
                <a:cs typeface="Arial" panose="020B0604020202020204" pitchFamily="34" charset="0"/>
              </a:rPr>
              <a:t>are modifiable.</a:t>
            </a:r>
          </a:p>
        </p:txBody>
      </p:sp>
      <p:sp>
        <p:nvSpPr>
          <p:cNvPr id="12" name="TextBox 11">
            <a:extLst>
              <a:ext uri="{FF2B5EF4-FFF2-40B4-BE49-F238E27FC236}">
                <a16:creationId xmlns:a16="http://schemas.microsoft.com/office/drawing/2014/main" id="{0F9BE03B-AEF7-4C42-BB62-FF6A7E108090}"/>
              </a:ext>
            </a:extLst>
          </p:cNvPr>
          <p:cNvSpPr txBox="1"/>
          <p:nvPr/>
        </p:nvSpPr>
        <p:spPr>
          <a:xfrm>
            <a:off x="7484302" y="5672281"/>
            <a:ext cx="1202498" cy="276999"/>
          </a:xfrm>
          <a:prstGeom prst="rect">
            <a:avLst/>
          </a:prstGeom>
          <a:noFill/>
        </p:spPr>
        <p:txBody>
          <a:bodyPr wrap="square" rtlCol="0">
            <a:spAutoFit/>
          </a:bodyPr>
          <a:lstStyle/>
          <a:p>
            <a:r>
              <a:rPr lang="en-CA" sz="1200" dirty="0"/>
              <a:t>Source: NCCDH</a:t>
            </a:r>
          </a:p>
        </p:txBody>
      </p:sp>
    </p:spTree>
    <p:extLst>
      <p:ext uri="{BB962C8B-B14F-4D97-AF65-F5344CB8AC3E}">
        <p14:creationId xmlns:p14="http://schemas.microsoft.com/office/powerpoint/2010/main" val="284224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 calcmode="lin" valueType="num">
                                      <p:cBhvr additive="base">
                                        <p:cTn id="17" dur="500" fill="hold"/>
                                        <p:tgtEl>
                                          <p:spTgt spid="10">
                                            <p:txEl>
                                              <p:pRg st="1" end="1"/>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0">
                                            <p:txEl>
                                              <p:pRg st="1" end="1"/>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 calcmode="lin" valueType="num">
                                      <p:cBhvr additive="base">
                                        <p:cTn id="21" dur="500" fill="hold"/>
                                        <p:tgtEl>
                                          <p:spTgt spid="10">
                                            <p:txEl>
                                              <p:pRg st="2" end="2"/>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6" grpId="0" build="p"/>
      <p:bldP spid="9" grpId="0" build="p"/>
      <p:bldP spid="10" grpId="0" uiExpand="1" build="p"/>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CA" sz="2800" b="1" dirty="0">
                <a:solidFill>
                  <a:schemeClr val="tx2"/>
                </a:solidFill>
              </a:rPr>
              <a:t>EPH practitioners can promote health by supporting individuals and removing barriers</a:t>
            </a:r>
            <a:endParaRPr lang="en-CA" sz="2800"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6436" y="1413074"/>
            <a:ext cx="6807932" cy="4600794"/>
          </a:xfrm>
        </p:spPr>
      </p:pic>
    </p:spTree>
    <p:extLst>
      <p:ext uri="{BB962C8B-B14F-4D97-AF65-F5344CB8AC3E}">
        <p14:creationId xmlns:p14="http://schemas.microsoft.com/office/powerpoint/2010/main" val="2422454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32468" y="188640"/>
            <a:ext cx="9079063" cy="5688632"/>
          </a:xfrm>
          <a:prstGeom prst="rect">
            <a:avLst/>
          </a:prstGeom>
        </p:spPr>
      </p:pic>
    </p:spTree>
    <p:extLst>
      <p:ext uri="{BB962C8B-B14F-4D97-AF65-F5344CB8AC3E}">
        <p14:creationId xmlns:p14="http://schemas.microsoft.com/office/powerpoint/2010/main" val="3533058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09820" y="0"/>
            <a:ext cx="7324359" cy="5919688"/>
          </a:xfrm>
          <a:prstGeom prst="rect">
            <a:avLst/>
          </a:prstGeom>
        </p:spPr>
      </p:pic>
    </p:spTree>
    <p:extLst>
      <p:ext uri="{BB962C8B-B14F-4D97-AF65-F5344CB8AC3E}">
        <p14:creationId xmlns:p14="http://schemas.microsoft.com/office/powerpoint/2010/main" val="2445544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518" y="5085184"/>
            <a:ext cx="8832982" cy="566738"/>
          </a:xfrm>
        </p:spPr>
        <p:txBody>
          <a:bodyPr>
            <a:noAutofit/>
          </a:bodyPr>
          <a:lstStyle/>
          <a:p>
            <a:pPr algn="ctr"/>
            <a:r>
              <a:rPr lang="en-CA" sz="2400" dirty="0"/>
              <a:t>Making The Connections: Our City, Our Society, Our Health</a:t>
            </a:r>
          </a:p>
        </p:txBody>
      </p:sp>
      <p:sp>
        <p:nvSpPr>
          <p:cNvPr id="4" name="Text Placeholder 3"/>
          <p:cNvSpPr>
            <a:spLocks noGrp="1"/>
          </p:cNvSpPr>
          <p:nvPr>
            <p:ph type="body" sz="half" idx="2"/>
          </p:nvPr>
        </p:nvSpPr>
        <p:spPr>
          <a:xfrm>
            <a:off x="1821904" y="5661248"/>
            <a:ext cx="5486400" cy="582960"/>
          </a:xfrm>
        </p:spPr>
        <p:txBody>
          <a:bodyPr>
            <a:normAutofit/>
          </a:bodyPr>
          <a:lstStyle/>
          <a:p>
            <a:pPr algn="ctr"/>
            <a:r>
              <a:rPr lang="en-CA" sz="1800" dirty="0"/>
              <a:t>Wellesley Institute | </a:t>
            </a:r>
            <a:r>
              <a:rPr lang="en-CA" sz="1800" dirty="0">
                <a:hlinkClick r:id="rId4"/>
              </a:rPr>
              <a:t>https://youtu.be/q-3mUiGi6bA</a:t>
            </a:r>
            <a:r>
              <a:rPr lang="en-CA" sz="1800" dirty="0"/>
              <a:t> </a:t>
            </a:r>
          </a:p>
        </p:txBody>
      </p:sp>
      <p:pic>
        <p:nvPicPr>
          <p:cNvPr id="6" name="q-3mUiGi6bA?ecver=1"/>
          <p:cNvPicPr>
            <a:picLocks noRot="1" noChangeAspect="1"/>
          </p:cNvPicPr>
          <p:nvPr>
            <a:videoFile r:link="rId1"/>
          </p:nvPr>
        </p:nvPicPr>
        <p:blipFill>
          <a:blip r:embed="rId5"/>
          <a:stretch>
            <a:fillRect/>
          </a:stretch>
        </p:blipFill>
        <p:spPr>
          <a:xfrm>
            <a:off x="-36512" y="-27384"/>
            <a:ext cx="9217025" cy="5184576"/>
          </a:xfrm>
          <a:prstGeom prst="rect">
            <a:avLst/>
          </a:prstGeom>
        </p:spPr>
      </p:pic>
    </p:spTree>
    <p:extLst>
      <p:ext uri="{BB962C8B-B14F-4D97-AF65-F5344CB8AC3E}">
        <p14:creationId xmlns:p14="http://schemas.microsoft.com/office/powerpoint/2010/main" val="1804639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005064"/>
            <a:ext cx="7772400" cy="1362075"/>
          </a:xfrm>
        </p:spPr>
        <p:txBody>
          <a:bodyPr/>
          <a:lstStyle/>
          <a:p>
            <a:r>
              <a:rPr lang="en-CA" dirty="0">
                <a:solidFill>
                  <a:schemeClr val="tx2"/>
                </a:solidFill>
              </a:rPr>
              <a:t>How does health equity fit with EPH practice?</a:t>
            </a:r>
          </a:p>
        </p:txBody>
      </p:sp>
    </p:spTree>
    <p:extLst>
      <p:ext uri="{BB962C8B-B14F-4D97-AF65-F5344CB8AC3E}">
        <p14:creationId xmlns:p14="http://schemas.microsoft.com/office/powerpoint/2010/main" val="1336418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DCC44C-6171-47C0-A62F-91E4B062495B}"/>
              </a:ext>
            </a:extLst>
          </p:cNvPr>
          <p:cNvSpPr>
            <a:spLocks noGrp="1"/>
          </p:cNvSpPr>
          <p:nvPr>
            <p:ph type="title"/>
          </p:nvPr>
        </p:nvSpPr>
        <p:spPr/>
        <p:txBody>
          <a:bodyPr/>
          <a:lstStyle/>
          <a:p>
            <a:r>
              <a:rPr lang="en-CA" dirty="0"/>
              <a:t>Health equity and EPH practice</a:t>
            </a:r>
          </a:p>
        </p:txBody>
      </p:sp>
      <p:grpSp>
        <p:nvGrpSpPr>
          <p:cNvPr id="22" name="Group 21">
            <a:extLst>
              <a:ext uri="{FF2B5EF4-FFF2-40B4-BE49-F238E27FC236}">
                <a16:creationId xmlns:a16="http://schemas.microsoft.com/office/drawing/2014/main" id="{7BD2EC02-87BD-4539-8C2E-467883DE1001}"/>
              </a:ext>
            </a:extLst>
          </p:cNvPr>
          <p:cNvGrpSpPr/>
          <p:nvPr/>
        </p:nvGrpSpPr>
        <p:grpSpPr>
          <a:xfrm>
            <a:off x="457201" y="1124744"/>
            <a:ext cx="7920264" cy="4955365"/>
            <a:chOff x="0" y="1268759"/>
            <a:chExt cx="8938972" cy="5589240"/>
          </a:xfrm>
        </p:grpSpPr>
        <p:pic>
          <p:nvPicPr>
            <p:cNvPr id="23" name="Picture 2" descr="K:\NCCEH\Projects\3 - Collaboration &amp; Capacity Building\WEBSITE MANAGEMENT\Website design and updating\2013 Website Update\Hero images\iStock_000017121227XXLarge.jpg">
              <a:extLst>
                <a:ext uri="{FF2B5EF4-FFF2-40B4-BE49-F238E27FC236}">
                  <a16:creationId xmlns:a16="http://schemas.microsoft.com/office/drawing/2014/main" id="{DF018596-A54F-406C-AE28-375063E0AD2D}"/>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258512" y="2888010"/>
              <a:ext cx="4177784" cy="20025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A988840D-B71C-4556-A047-74367C12355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410844" y="4455648"/>
              <a:ext cx="2528128" cy="2402351"/>
            </a:xfrm>
            <a:prstGeom prst="rect">
              <a:avLst/>
            </a:prstGeom>
            <a:ln>
              <a:noFill/>
            </a:ln>
            <a:effectLst>
              <a:softEdge rad="112500"/>
            </a:effectLst>
          </p:spPr>
        </p:pic>
        <p:pic>
          <p:nvPicPr>
            <p:cNvPr id="25" name="Picture 4" descr="K:\NCCEH\Projects\3 - Collaboration &amp; Capacity Building\WEBSITE MANAGEMENT\Website design and updating\2013 Website Update\Website images\iStock_000015165190Medium smaller.jpg">
              <a:extLst>
                <a:ext uri="{FF2B5EF4-FFF2-40B4-BE49-F238E27FC236}">
                  <a16:creationId xmlns:a16="http://schemas.microsoft.com/office/drawing/2014/main" id="{8DFAF09C-D514-40F5-969D-A7ECB85C6C05}"/>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4427984" y="2949938"/>
              <a:ext cx="2126772" cy="191014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6" name="Picture 5" descr="K:\NCCEH\Projects\3 - Collaboration &amp; Capacity Building\WEBSITE MANAGEMENT\Website design and updating\2013 Website Update\Website images\iStock_000015160398 bedbug Small.jpg">
              <a:extLst>
                <a:ext uri="{FF2B5EF4-FFF2-40B4-BE49-F238E27FC236}">
                  <a16:creationId xmlns:a16="http://schemas.microsoft.com/office/drawing/2014/main" id="{A307FC45-0EBD-4EEA-BE6A-794C38F8B869}"/>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0" y="4890546"/>
              <a:ext cx="2401845" cy="16326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7" name="Picture 7" descr="K:\NCCEH\Projects\3 - Collaboration &amp; Capacity Building\WEBSITE MANAGEMENT\Website design and updating\2013 Website Update\Website images\iStock_000028022604Medium.jpg">
              <a:extLst>
                <a:ext uri="{FF2B5EF4-FFF2-40B4-BE49-F238E27FC236}">
                  <a16:creationId xmlns:a16="http://schemas.microsoft.com/office/drawing/2014/main" id="{065B5CDA-A578-475E-83B3-02725D01F015}"/>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6410844" y="2925554"/>
              <a:ext cx="2513754" cy="14871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8" name="Picture 8" descr="K:\NCCEH\Projects\3 - Collaboration &amp; Capacity Building\WEBSITE MANAGEMENT\Website design and updating\Banner pics\Placarding-photo1.jpg">
              <a:extLst>
                <a:ext uri="{FF2B5EF4-FFF2-40B4-BE49-F238E27FC236}">
                  <a16:creationId xmlns:a16="http://schemas.microsoft.com/office/drawing/2014/main" id="{4E9F62DB-E921-42FF-A43D-3CBD225EA3D8}"/>
                </a:ext>
              </a:extLst>
            </p:cNvPr>
            <p:cNvPicPr>
              <a:picLocks noChangeAspect="1" noChangeArrowheads="1"/>
            </p:cNvPicPr>
            <p:nvPr/>
          </p:nvPicPr>
          <p:blipFill rotWithShape="1">
            <a:blip r:embed="rId8">
              <a:extLst>
                <a:ext uri="{28A0092B-C50C-407E-A947-70E740481C1C}">
                  <a14:useLocalDpi xmlns:a14="http://schemas.microsoft.com/office/drawing/2010/main"/>
                </a:ext>
              </a:extLst>
            </a:blip>
            <a:srcRect/>
            <a:stretch/>
          </p:blipFill>
          <p:spPr bwMode="auto">
            <a:xfrm>
              <a:off x="2046274" y="4890546"/>
              <a:ext cx="4496429" cy="18508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9" name="Picture 9" descr="K:\NCCEH\Projects\3 - Collaboration &amp; Capacity Building\WEBSITE MANAGEMENT\Website design and updating\Banner pics\Pool-Tester1.jpg">
              <a:extLst>
                <a:ext uri="{FF2B5EF4-FFF2-40B4-BE49-F238E27FC236}">
                  <a16:creationId xmlns:a16="http://schemas.microsoft.com/office/drawing/2014/main" id="{4F63BAD7-016A-4A61-84F7-0577066D3458}"/>
                </a:ext>
              </a:extLst>
            </p:cNvPr>
            <p:cNvPicPr>
              <a:picLocks noChangeAspect="1" noChangeArrowheads="1"/>
            </p:cNvPicPr>
            <p:nvPr/>
          </p:nvPicPr>
          <p:blipFill rotWithShape="1">
            <a:blip r:embed="rId9">
              <a:extLst>
                <a:ext uri="{28A0092B-C50C-407E-A947-70E740481C1C}">
                  <a14:useLocalDpi xmlns:a14="http://schemas.microsoft.com/office/drawing/2010/main"/>
                </a:ext>
              </a:extLst>
            </a:blip>
            <a:srcRect/>
            <a:stretch/>
          </p:blipFill>
          <p:spPr bwMode="auto">
            <a:xfrm>
              <a:off x="4928442" y="1268759"/>
              <a:ext cx="4007234" cy="168117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 name="Picture 10" descr="K:\NCCEH\Projects\3 - Collaboration &amp; Capacity Building\WEBSITE MANAGEMENT\Website design and updating\Banner pics\Water-Faucet.jpg">
              <a:extLst>
                <a:ext uri="{FF2B5EF4-FFF2-40B4-BE49-F238E27FC236}">
                  <a16:creationId xmlns:a16="http://schemas.microsoft.com/office/drawing/2014/main" id="{20DF8010-94D3-48CE-920C-990E3A5F4699}"/>
                </a:ext>
              </a:extLst>
            </p:cNvPr>
            <p:cNvPicPr>
              <a:picLocks noChangeAspect="1" noChangeArrowheads="1"/>
            </p:cNvPicPr>
            <p:nvPr/>
          </p:nvPicPr>
          <p:blipFill rotWithShape="1">
            <a:blip r:embed="rId10">
              <a:extLst>
                <a:ext uri="{28A0092B-C50C-407E-A947-70E740481C1C}">
                  <a14:useLocalDpi xmlns:a14="http://schemas.microsoft.com/office/drawing/2010/main"/>
                </a:ext>
              </a:extLst>
            </a:blip>
            <a:srcRect/>
            <a:stretch/>
          </p:blipFill>
          <p:spPr bwMode="auto">
            <a:xfrm>
              <a:off x="251520" y="1324585"/>
              <a:ext cx="4676922" cy="15634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
        <p:nvSpPr>
          <p:cNvPr id="20" name="Rectangle 19"/>
          <p:cNvSpPr/>
          <p:nvPr/>
        </p:nvSpPr>
        <p:spPr>
          <a:xfrm>
            <a:off x="480070" y="1733855"/>
            <a:ext cx="8062664" cy="3250664"/>
          </a:xfrm>
          <a:prstGeom prst="rect">
            <a:avLst/>
          </a:prstGeom>
          <a:solidFill>
            <a:schemeClr val="accent1">
              <a:lumMod val="75000"/>
              <a:alpha val="79000"/>
            </a:schemeClr>
          </a:solidFill>
          <a:ln>
            <a:noFill/>
          </a:ln>
          <a:effectLst>
            <a:outerShdw blurRad="40000" dist="23000" dir="5400000" rotWithShape="0">
              <a:srgbClr val="000000">
                <a:alpha val="35000"/>
              </a:srgbClr>
            </a:outerShdw>
            <a:softEdge rad="127000"/>
          </a:effectLst>
        </p:spPr>
        <p:style>
          <a:lnRef idx="1">
            <a:schemeClr val="accent1"/>
          </a:lnRef>
          <a:fillRef idx="3">
            <a:schemeClr val="accent1"/>
          </a:fillRef>
          <a:effectRef idx="2">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Inequities create </a:t>
            </a:r>
            <a:r>
              <a:rPr kumimoji="0" lang="en-CA" sz="2800" b="0" i="0"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barriers to compliance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May or may not be recognized by EPHP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EPHP response may help </a:t>
            </a:r>
            <a:r>
              <a:rPr kumimoji="0" lang="en-CA"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mitigate </a:t>
            </a:r>
            <a:r>
              <a:rPr kumimoji="0" lang="en-CA"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inequities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EPHP response could </a:t>
            </a:r>
            <a:r>
              <a:rPr kumimoji="0" lang="en-CA"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exacerbate </a:t>
            </a:r>
            <a:r>
              <a:rPr kumimoji="0" lang="en-CA"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inequities</a:t>
            </a:r>
          </a:p>
        </p:txBody>
      </p:sp>
    </p:spTree>
    <p:extLst>
      <p:ext uri="{BB962C8B-B14F-4D97-AF65-F5344CB8AC3E}">
        <p14:creationId xmlns:p14="http://schemas.microsoft.com/office/powerpoint/2010/main" val="793777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Objectives</a:t>
            </a:r>
          </a:p>
        </p:txBody>
      </p:sp>
      <p:sp>
        <p:nvSpPr>
          <p:cNvPr id="4" name="Content Placeholder 3">
            <a:extLst>
              <a:ext uri="{FF2B5EF4-FFF2-40B4-BE49-F238E27FC236}">
                <a16:creationId xmlns:a16="http://schemas.microsoft.com/office/drawing/2014/main" id="{DC87D6C9-9DA3-4740-89FB-7F0EBDA1F194}"/>
              </a:ext>
            </a:extLst>
          </p:cNvPr>
          <p:cNvSpPr>
            <a:spLocks noGrp="1"/>
          </p:cNvSpPr>
          <p:nvPr>
            <p:ph idx="1"/>
          </p:nvPr>
        </p:nvSpPr>
        <p:spPr/>
        <p:txBody>
          <a:bodyPr>
            <a:normAutofit/>
          </a:bodyPr>
          <a:lstStyle/>
          <a:p>
            <a:pPr lvl="0"/>
            <a:r>
              <a:rPr lang="en-CA" dirty="0"/>
              <a:t>Introduce the concepts of health equity and the social determinants of health (SDH)</a:t>
            </a:r>
          </a:p>
          <a:p>
            <a:pPr lvl="0"/>
            <a:r>
              <a:rPr lang="en-CA" dirty="0"/>
              <a:t>Illustrate ways that they can intersect with EPHPs’ practice</a:t>
            </a:r>
          </a:p>
          <a:p>
            <a:r>
              <a:rPr lang="en-CA" dirty="0"/>
              <a:t>Consider how EPHPs might respond to health equity issues</a:t>
            </a:r>
            <a:endParaRPr lang="en-US" dirty="0"/>
          </a:p>
        </p:txBody>
      </p:sp>
    </p:spTree>
    <p:extLst>
      <p:ext uri="{BB962C8B-B14F-4D97-AF65-F5344CB8AC3E}">
        <p14:creationId xmlns:p14="http://schemas.microsoft.com/office/powerpoint/2010/main" val="272119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54" y="421159"/>
            <a:ext cx="9017291" cy="6015682"/>
          </a:xfrm>
          <a:prstGeom prst="rect">
            <a:avLst/>
          </a:prstGeom>
          <a:noFill/>
          <a:ln w="9525">
            <a:solidFill>
              <a:schemeClr val="accent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3" name="Rectangle 2">
            <a:extLst>
              <a:ext uri="{FF2B5EF4-FFF2-40B4-BE49-F238E27FC236}">
                <a16:creationId xmlns:a16="http://schemas.microsoft.com/office/drawing/2014/main" id="{5F6DD4C6-028D-45F2-8DB0-E38B76BF4F0D}"/>
              </a:ext>
            </a:extLst>
          </p:cNvPr>
          <p:cNvSpPr/>
          <p:nvPr/>
        </p:nvSpPr>
        <p:spPr>
          <a:xfrm>
            <a:off x="63354" y="6436841"/>
            <a:ext cx="9017291" cy="338554"/>
          </a:xfrm>
          <a:prstGeom prst="rect">
            <a:avLst/>
          </a:prstGeom>
        </p:spPr>
        <p:txBody>
          <a:bodyPr wrap="square">
            <a:spAutoFit/>
          </a:bodyPr>
          <a:lstStyle/>
          <a:p>
            <a:pPr algn="ctr"/>
            <a:r>
              <a:rPr lang="en-CA" sz="1600" dirty="0">
                <a:hlinkClick r:id="rId4"/>
              </a:rPr>
              <a:t>http://www.bccdc.ca/resource-gallery/Documents/Educational%20Materials/EH/BCCDC_primer_1.pdf</a:t>
            </a:r>
            <a:r>
              <a:rPr lang="en-CA" sz="1600" dirty="0"/>
              <a:t> </a:t>
            </a:r>
          </a:p>
        </p:txBody>
      </p:sp>
    </p:spTree>
    <p:extLst>
      <p:ext uri="{BB962C8B-B14F-4D97-AF65-F5344CB8AC3E}">
        <p14:creationId xmlns:p14="http://schemas.microsoft.com/office/powerpoint/2010/main" val="115731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518" y="5085184"/>
            <a:ext cx="8832982" cy="566738"/>
          </a:xfrm>
        </p:spPr>
        <p:txBody>
          <a:bodyPr>
            <a:noAutofit/>
          </a:bodyPr>
          <a:lstStyle/>
          <a:p>
            <a:pPr algn="ctr"/>
            <a:r>
              <a:rPr lang="en-CA" dirty="0"/>
              <a:t>Equity 101-1: Introduction to health equity for EPH professionals</a:t>
            </a:r>
            <a:endParaRPr lang="en-CA" sz="2400" dirty="0"/>
          </a:p>
        </p:txBody>
      </p:sp>
      <p:sp>
        <p:nvSpPr>
          <p:cNvPr id="4" name="Text Placeholder 3"/>
          <p:cNvSpPr>
            <a:spLocks noGrp="1"/>
          </p:cNvSpPr>
          <p:nvPr>
            <p:ph type="body" sz="half" idx="2"/>
          </p:nvPr>
        </p:nvSpPr>
        <p:spPr>
          <a:xfrm>
            <a:off x="1821904" y="5661248"/>
            <a:ext cx="5486400" cy="582960"/>
          </a:xfrm>
        </p:spPr>
        <p:txBody>
          <a:bodyPr>
            <a:normAutofit/>
          </a:bodyPr>
          <a:lstStyle/>
          <a:p>
            <a:pPr algn="ctr"/>
            <a:r>
              <a:rPr lang="en-CA" sz="1800" dirty="0"/>
              <a:t>BCCDC | </a:t>
            </a:r>
            <a:r>
              <a:rPr lang="en-CA" sz="1800" dirty="0">
                <a:hlinkClick r:id="rId4" tooltip="Share link"/>
              </a:rPr>
              <a:t>https://youtu.be/WDgoZXoUKAo</a:t>
            </a:r>
            <a:endParaRPr lang="en-CA" sz="1800" dirty="0"/>
          </a:p>
        </p:txBody>
      </p:sp>
      <p:pic>
        <p:nvPicPr>
          <p:cNvPr id="6" name="Online Media 5">
            <a:hlinkClick r:id="" action="ppaction://media"/>
            <a:extLst>
              <a:ext uri="{FF2B5EF4-FFF2-40B4-BE49-F238E27FC236}">
                <a16:creationId xmlns:a16="http://schemas.microsoft.com/office/drawing/2014/main" id="{72EF527F-CBCF-4A5A-8470-424B34927A25}"/>
              </a:ext>
            </a:extLst>
          </p:cNvPr>
          <p:cNvPicPr>
            <a:picLocks noRot="1" noChangeAspect="1"/>
          </p:cNvPicPr>
          <p:nvPr>
            <a:videoFile r:link="rId1"/>
          </p:nvPr>
        </p:nvPicPr>
        <p:blipFill>
          <a:blip r:embed="rId5"/>
          <a:stretch>
            <a:fillRect/>
          </a:stretch>
        </p:blipFill>
        <p:spPr>
          <a:xfrm>
            <a:off x="37071" y="30892"/>
            <a:ext cx="9039429" cy="5084679"/>
          </a:xfrm>
          <a:prstGeom prst="rect">
            <a:avLst/>
          </a:prstGeom>
        </p:spPr>
      </p:pic>
    </p:spTree>
    <p:extLst>
      <p:ext uri="{BB962C8B-B14F-4D97-AF65-F5344CB8AC3E}">
        <p14:creationId xmlns:p14="http://schemas.microsoft.com/office/powerpoint/2010/main" val="25062421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518" y="5085184"/>
            <a:ext cx="8832982" cy="566738"/>
          </a:xfrm>
        </p:spPr>
        <p:txBody>
          <a:bodyPr>
            <a:noAutofit/>
          </a:bodyPr>
          <a:lstStyle/>
          <a:p>
            <a:pPr algn="ctr"/>
            <a:r>
              <a:rPr lang="en-CA" sz="1800" dirty="0"/>
              <a:t>Equity 101-2: Introduction to the social determinants of health for EPH professionals</a:t>
            </a:r>
          </a:p>
        </p:txBody>
      </p:sp>
      <p:sp>
        <p:nvSpPr>
          <p:cNvPr id="4" name="Text Placeholder 3"/>
          <p:cNvSpPr>
            <a:spLocks noGrp="1"/>
          </p:cNvSpPr>
          <p:nvPr>
            <p:ph type="body" sz="half" idx="2"/>
          </p:nvPr>
        </p:nvSpPr>
        <p:spPr>
          <a:xfrm>
            <a:off x="593124" y="5661248"/>
            <a:ext cx="8068963" cy="582960"/>
          </a:xfrm>
        </p:spPr>
        <p:txBody>
          <a:bodyPr>
            <a:normAutofit/>
          </a:bodyPr>
          <a:lstStyle/>
          <a:p>
            <a:pPr algn="ctr"/>
            <a:r>
              <a:rPr lang="en-CA" sz="1800" dirty="0"/>
              <a:t>BCCDC |  </a:t>
            </a:r>
            <a:r>
              <a:rPr lang="en-CA" sz="1800" dirty="0">
                <a:hlinkClick r:id="rId4"/>
              </a:rPr>
              <a:t>https://youtu.be/TDeThM6FQv8</a:t>
            </a:r>
            <a:r>
              <a:rPr lang="en-CA" sz="1800" dirty="0"/>
              <a:t> </a:t>
            </a:r>
            <a:endParaRPr lang="en-CA" sz="1800" dirty="0">
              <a:highlight>
                <a:srgbClr val="FFFF00"/>
              </a:highlight>
            </a:endParaRPr>
          </a:p>
        </p:txBody>
      </p:sp>
      <p:pic>
        <p:nvPicPr>
          <p:cNvPr id="5" name="Online Media 4">
            <a:hlinkClick r:id="" action="ppaction://media"/>
            <a:extLst>
              <a:ext uri="{FF2B5EF4-FFF2-40B4-BE49-F238E27FC236}">
                <a16:creationId xmlns:a16="http://schemas.microsoft.com/office/drawing/2014/main" id="{99E4AA23-A3B4-434B-9D25-82701054E162}"/>
              </a:ext>
            </a:extLst>
          </p:cNvPr>
          <p:cNvPicPr>
            <a:picLocks noRot="1" noChangeAspect="1"/>
          </p:cNvPicPr>
          <p:nvPr>
            <a:videoFile r:link="rId1"/>
          </p:nvPr>
        </p:nvPicPr>
        <p:blipFill>
          <a:blip r:embed="rId5"/>
          <a:stretch>
            <a:fillRect/>
          </a:stretch>
        </p:blipFill>
        <p:spPr>
          <a:xfrm>
            <a:off x="37071" y="37071"/>
            <a:ext cx="9040327" cy="5085184"/>
          </a:xfrm>
          <a:prstGeom prst="rect">
            <a:avLst/>
          </a:prstGeom>
        </p:spPr>
      </p:pic>
    </p:spTree>
    <p:extLst>
      <p:ext uri="{BB962C8B-B14F-4D97-AF65-F5344CB8AC3E}">
        <p14:creationId xmlns:p14="http://schemas.microsoft.com/office/powerpoint/2010/main" val="27740385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Equity </a:t>
            </a:r>
            <a:r>
              <a:rPr lang="en-CA"/>
              <a:t>and EPH </a:t>
            </a:r>
            <a:r>
              <a:rPr lang="en-CA" dirty="0"/>
              <a:t>practice</a:t>
            </a:r>
          </a:p>
        </p:txBody>
      </p:sp>
      <p:graphicFrame>
        <p:nvGraphicFramePr>
          <p:cNvPr id="4" name="Content Placeholder 3"/>
          <p:cNvGraphicFramePr>
            <a:graphicFrameLocks noGrp="1"/>
          </p:cNvGraphicFramePr>
          <p:nvPr>
            <p:ph idx="1"/>
            <p:extLst/>
          </p:nvPr>
        </p:nvGraphicFramePr>
        <p:xfrm>
          <a:off x="467544" y="1628800"/>
          <a:ext cx="8147248" cy="4133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07469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90" y="404664"/>
            <a:ext cx="9058220" cy="6048672"/>
          </a:xfrm>
          <a:prstGeom prst="rect">
            <a:avLst/>
          </a:prstGeom>
          <a:noFill/>
          <a:ln w="9525">
            <a:solidFill>
              <a:schemeClr val="accent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3" name="Rectangle 2">
            <a:extLst>
              <a:ext uri="{FF2B5EF4-FFF2-40B4-BE49-F238E27FC236}">
                <a16:creationId xmlns:a16="http://schemas.microsoft.com/office/drawing/2014/main" id="{A3588E22-1F1A-4B92-BE3B-6B74725BD8D8}"/>
              </a:ext>
            </a:extLst>
          </p:cNvPr>
          <p:cNvSpPr/>
          <p:nvPr/>
        </p:nvSpPr>
        <p:spPr>
          <a:xfrm>
            <a:off x="42890" y="6459115"/>
            <a:ext cx="9058220" cy="338554"/>
          </a:xfrm>
          <a:prstGeom prst="rect">
            <a:avLst/>
          </a:prstGeom>
        </p:spPr>
        <p:txBody>
          <a:bodyPr wrap="square">
            <a:spAutoFit/>
          </a:bodyPr>
          <a:lstStyle/>
          <a:p>
            <a:pPr algn="ctr"/>
            <a:r>
              <a:rPr lang="en-CA" sz="1600" dirty="0">
                <a:hlinkClick r:id="rId4"/>
              </a:rPr>
              <a:t>http://www.bccdc.ca/resource-gallery/Documents/Educational%20Materials/EH/BCCDC_primer_2.pdf</a:t>
            </a:r>
            <a:r>
              <a:rPr lang="en-CA" sz="1600" dirty="0"/>
              <a:t> </a:t>
            </a:r>
          </a:p>
        </p:txBody>
      </p:sp>
    </p:spTree>
    <p:extLst>
      <p:ext uri="{BB962C8B-B14F-4D97-AF65-F5344CB8AC3E}">
        <p14:creationId xmlns:p14="http://schemas.microsoft.com/office/powerpoint/2010/main" val="17045397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518" y="5085184"/>
            <a:ext cx="8832982" cy="566738"/>
          </a:xfrm>
        </p:spPr>
        <p:txBody>
          <a:bodyPr>
            <a:noAutofit/>
          </a:bodyPr>
          <a:lstStyle/>
          <a:p>
            <a:pPr algn="ctr"/>
            <a:r>
              <a:rPr lang="en-CA" dirty="0"/>
              <a:t>Equity 101-3: How social determinants of health impact EPH practice settings</a:t>
            </a:r>
            <a:endParaRPr lang="en-CA" sz="1800" dirty="0"/>
          </a:p>
        </p:txBody>
      </p:sp>
      <p:sp>
        <p:nvSpPr>
          <p:cNvPr id="4" name="Text Placeholder 3"/>
          <p:cNvSpPr>
            <a:spLocks noGrp="1"/>
          </p:cNvSpPr>
          <p:nvPr>
            <p:ph type="body" sz="half" idx="2"/>
          </p:nvPr>
        </p:nvSpPr>
        <p:spPr>
          <a:xfrm>
            <a:off x="1821904" y="5661248"/>
            <a:ext cx="5486400" cy="582960"/>
          </a:xfrm>
        </p:spPr>
        <p:txBody>
          <a:bodyPr>
            <a:normAutofit/>
          </a:bodyPr>
          <a:lstStyle/>
          <a:p>
            <a:pPr algn="ctr"/>
            <a:r>
              <a:rPr lang="en-CA" sz="1800" dirty="0"/>
              <a:t>BCCDC |  </a:t>
            </a:r>
            <a:r>
              <a:rPr lang="en-CA" sz="1800" dirty="0">
                <a:hlinkClick r:id="rId4"/>
              </a:rPr>
              <a:t>https://youtu.be/gCpp9r8PAAc</a:t>
            </a:r>
            <a:endParaRPr lang="en-CA" sz="1800" b="1" dirty="0"/>
          </a:p>
        </p:txBody>
      </p:sp>
      <p:pic>
        <p:nvPicPr>
          <p:cNvPr id="3" name="Online Media 2">
            <a:hlinkClick r:id="" action="ppaction://media"/>
            <a:extLst>
              <a:ext uri="{FF2B5EF4-FFF2-40B4-BE49-F238E27FC236}">
                <a16:creationId xmlns:a16="http://schemas.microsoft.com/office/drawing/2014/main" id="{DBA4794F-DED7-4D7B-8FA3-65D0CCEB2867}"/>
              </a:ext>
            </a:extLst>
          </p:cNvPr>
          <p:cNvPicPr>
            <a:picLocks noRot="1" noChangeAspect="1"/>
          </p:cNvPicPr>
          <p:nvPr>
            <a:videoFile r:link="rId1"/>
          </p:nvPr>
        </p:nvPicPr>
        <p:blipFill>
          <a:blip r:embed="rId5"/>
          <a:stretch>
            <a:fillRect/>
          </a:stretch>
        </p:blipFill>
        <p:spPr>
          <a:xfrm>
            <a:off x="75515" y="66419"/>
            <a:ext cx="9010121" cy="5068193"/>
          </a:xfrm>
          <a:prstGeom prst="rect">
            <a:avLst/>
          </a:prstGeom>
        </p:spPr>
      </p:pic>
    </p:spTree>
    <p:extLst>
      <p:ext uri="{BB962C8B-B14F-4D97-AF65-F5344CB8AC3E}">
        <p14:creationId xmlns:p14="http://schemas.microsoft.com/office/powerpoint/2010/main" val="9103423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A4308-9FE2-40E2-BC8E-E9B8C4150470}"/>
              </a:ext>
            </a:extLst>
          </p:cNvPr>
          <p:cNvSpPr>
            <a:spLocks noGrp="1"/>
          </p:cNvSpPr>
          <p:nvPr>
            <p:ph type="title"/>
          </p:nvPr>
        </p:nvSpPr>
        <p:spPr/>
        <p:txBody>
          <a:bodyPr/>
          <a:lstStyle/>
          <a:p>
            <a:r>
              <a:rPr lang="en-CA" dirty="0"/>
              <a:t>Practice settings affected by SDH</a:t>
            </a:r>
          </a:p>
        </p:txBody>
      </p:sp>
      <p:graphicFrame>
        <p:nvGraphicFramePr>
          <p:cNvPr id="4" name="Content Placeholder 3"/>
          <p:cNvGraphicFramePr>
            <a:graphicFrameLocks noGrp="1"/>
          </p:cNvGraphicFramePr>
          <p:nvPr>
            <p:ph idx="1"/>
            <p:extLst/>
          </p:nvPr>
        </p:nvGraphicFramePr>
        <p:xfrm>
          <a:off x="457200" y="1600200"/>
          <a:ext cx="8229600" cy="4297680"/>
        </p:xfrm>
        <a:graphic>
          <a:graphicData uri="http://schemas.openxmlformats.org/drawingml/2006/table">
            <a:tbl>
              <a:tblPr bandRow="1">
                <a:tableStyleId>{125E5076-3810-47DD-B79F-674D7AD40C01}</a:tableStyleId>
              </a:tblPr>
              <a:tblGrid>
                <a:gridCol w="3069511">
                  <a:extLst>
                    <a:ext uri="{9D8B030D-6E8A-4147-A177-3AD203B41FA5}">
                      <a16:colId xmlns:a16="http://schemas.microsoft.com/office/drawing/2014/main" val="20000"/>
                    </a:ext>
                  </a:extLst>
                </a:gridCol>
                <a:gridCol w="5160089">
                  <a:extLst>
                    <a:ext uri="{9D8B030D-6E8A-4147-A177-3AD203B41FA5}">
                      <a16:colId xmlns:a16="http://schemas.microsoft.com/office/drawing/2014/main" val="20001"/>
                    </a:ext>
                  </a:extLst>
                </a:gridCol>
              </a:tblGrid>
              <a:tr h="370840">
                <a:tc>
                  <a:txBody>
                    <a:bodyPr/>
                    <a:lstStyle/>
                    <a:p>
                      <a:r>
                        <a:rPr lang="en-CA" sz="2400" dirty="0"/>
                        <a:t>Food premises</a:t>
                      </a:r>
                      <a:endParaRPr lang="en-CA" sz="2400" b="1" dirty="0">
                        <a:latin typeface="Arial" panose="020B0604020202020204" pitchFamily="34" charset="0"/>
                        <a:cs typeface="Arial" panose="020B0604020202020204" pitchFamily="34" charset="0"/>
                      </a:endParaRPr>
                    </a:p>
                  </a:txBody>
                  <a:tcPr marL="145228" marR="145228" marT="137160" marB="137160"/>
                </a:tc>
                <a:tc>
                  <a:txBody>
                    <a:bodyPr/>
                    <a:lstStyle/>
                    <a:p>
                      <a:r>
                        <a:rPr lang="en-CA" sz="2400" dirty="0"/>
                        <a:t>Geography | Culture | SES | Language | Education</a:t>
                      </a:r>
                      <a:r>
                        <a:rPr lang="en-CA" sz="2400" baseline="0" dirty="0"/>
                        <a:t> | Literacy</a:t>
                      </a:r>
                      <a:endParaRPr lang="en-CA" sz="2400" b="1" dirty="0">
                        <a:latin typeface="Arial" panose="020B0604020202020204" pitchFamily="34" charset="0"/>
                        <a:cs typeface="Arial" panose="020B0604020202020204" pitchFamily="34" charset="0"/>
                      </a:endParaRPr>
                    </a:p>
                  </a:txBody>
                  <a:tcPr marL="145228" marR="145228" marT="137160" marB="137160"/>
                </a:tc>
                <a:extLst>
                  <a:ext uri="{0D108BD9-81ED-4DB2-BD59-A6C34878D82A}">
                    <a16:rowId xmlns:a16="http://schemas.microsoft.com/office/drawing/2014/main" val="10000"/>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2400" dirty="0"/>
                        <a:t>Drinking water</a:t>
                      </a:r>
                      <a:br>
                        <a:rPr lang="en-CA" sz="2400" dirty="0"/>
                      </a:br>
                      <a:r>
                        <a:rPr lang="en-CA" sz="2400" dirty="0"/>
                        <a:t>Sewage treatment</a:t>
                      </a:r>
                      <a:endParaRPr lang="en-CA" sz="2400" b="1" dirty="0">
                        <a:solidFill>
                          <a:srgbClr val="336699"/>
                        </a:solidFill>
                        <a:latin typeface="Arial" panose="020B0604020202020204" pitchFamily="34" charset="0"/>
                        <a:cs typeface="Arial" panose="020B0604020202020204" pitchFamily="34" charset="0"/>
                      </a:endParaRPr>
                    </a:p>
                  </a:txBody>
                  <a:tcPr marL="145228" marR="145228" marT="137160" marB="137160"/>
                </a:tc>
                <a:tc>
                  <a:txBody>
                    <a:bodyPr/>
                    <a:lstStyle/>
                    <a:p>
                      <a:r>
                        <a:rPr lang="en-CA" sz="2400" dirty="0"/>
                        <a:t>Geography | SES | Education | Literacy</a:t>
                      </a:r>
                      <a:endParaRPr lang="en-CA" sz="2400" b="1" dirty="0">
                        <a:solidFill>
                          <a:srgbClr val="336699"/>
                        </a:solidFill>
                        <a:latin typeface="Arial" panose="020B0604020202020204" pitchFamily="34" charset="0"/>
                        <a:cs typeface="Arial" panose="020B0604020202020204" pitchFamily="34" charset="0"/>
                      </a:endParaRPr>
                    </a:p>
                  </a:txBody>
                  <a:tcPr marL="145228" marR="145228" marT="137160" marB="137160"/>
                </a:tc>
                <a:extLst>
                  <a:ext uri="{0D108BD9-81ED-4DB2-BD59-A6C34878D82A}">
                    <a16:rowId xmlns:a16="http://schemas.microsoft.com/office/drawing/2014/main" val="10001"/>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2400" dirty="0"/>
                        <a:t>Housing</a:t>
                      </a:r>
                      <a:endParaRPr lang="en-CA" sz="2400" b="1" dirty="0">
                        <a:latin typeface="Arial" panose="020B0604020202020204" pitchFamily="34" charset="0"/>
                        <a:cs typeface="Arial" panose="020B0604020202020204" pitchFamily="34" charset="0"/>
                      </a:endParaRPr>
                    </a:p>
                  </a:txBody>
                  <a:tcPr marL="145228" marR="145228" marT="137160" marB="137160"/>
                </a:tc>
                <a:tc>
                  <a:txBody>
                    <a:bodyPr/>
                    <a:lstStyle/>
                    <a:p>
                      <a:r>
                        <a:rPr lang="en-CA" sz="2400" dirty="0"/>
                        <a:t>Mental health | SES | Vulnerable groups</a:t>
                      </a:r>
                      <a:endParaRPr lang="en-CA" sz="2400" b="1" dirty="0">
                        <a:latin typeface="Arial" panose="020B0604020202020204" pitchFamily="34" charset="0"/>
                        <a:cs typeface="Arial" panose="020B0604020202020204" pitchFamily="34" charset="0"/>
                      </a:endParaRPr>
                    </a:p>
                  </a:txBody>
                  <a:tcPr marL="145228" marR="145228" marT="137160" marB="137160"/>
                </a:tc>
                <a:extLst>
                  <a:ext uri="{0D108BD9-81ED-4DB2-BD59-A6C34878D82A}">
                    <a16:rowId xmlns:a16="http://schemas.microsoft.com/office/drawing/2014/main" val="10002"/>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2400" dirty="0"/>
                        <a:t>PSEs</a:t>
                      </a:r>
                      <a:endParaRPr lang="en-CA" sz="2400" b="1" dirty="0">
                        <a:solidFill>
                          <a:srgbClr val="336699"/>
                        </a:solidFill>
                        <a:latin typeface="Arial" panose="020B0604020202020204" pitchFamily="34" charset="0"/>
                        <a:cs typeface="Arial" panose="020B0604020202020204" pitchFamily="34" charset="0"/>
                      </a:endParaRPr>
                    </a:p>
                  </a:txBody>
                  <a:tcPr marL="145228" marR="145228" marT="137160" marB="137160"/>
                </a:tc>
                <a:tc>
                  <a:txBody>
                    <a:bodyPr/>
                    <a:lstStyle/>
                    <a:p>
                      <a:r>
                        <a:rPr lang="en-CA" sz="2400" dirty="0"/>
                        <a:t>Language</a:t>
                      </a:r>
                      <a:endParaRPr lang="en-CA" sz="2400" b="1" dirty="0">
                        <a:solidFill>
                          <a:srgbClr val="336699"/>
                        </a:solidFill>
                        <a:latin typeface="Arial" panose="020B0604020202020204" pitchFamily="34" charset="0"/>
                        <a:cs typeface="Arial" panose="020B0604020202020204" pitchFamily="34" charset="0"/>
                      </a:endParaRPr>
                    </a:p>
                  </a:txBody>
                  <a:tcPr marL="145228" marR="145228" marT="137160" marB="137160"/>
                </a:tc>
                <a:extLst>
                  <a:ext uri="{0D108BD9-81ED-4DB2-BD59-A6C34878D82A}">
                    <a16:rowId xmlns:a16="http://schemas.microsoft.com/office/drawing/2014/main" val="10003"/>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2400" dirty="0"/>
                        <a:t>Built environment</a:t>
                      </a:r>
                      <a:endParaRPr lang="en-CA" sz="2400" b="1" dirty="0">
                        <a:latin typeface="Arial" panose="020B0604020202020204" pitchFamily="34" charset="0"/>
                        <a:cs typeface="Arial" panose="020B0604020202020204" pitchFamily="34" charset="0"/>
                      </a:endParaRPr>
                    </a:p>
                  </a:txBody>
                  <a:tcPr marL="145228" marR="145228" marT="137160" marB="137160"/>
                </a:tc>
                <a:tc>
                  <a:txBody>
                    <a:bodyPr/>
                    <a:lstStyle/>
                    <a:p>
                      <a:r>
                        <a:rPr lang="en-CA" sz="2400" dirty="0"/>
                        <a:t>Vulnerable groups | SES</a:t>
                      </a:r>
                      <a:endParaRPr lang="en-CA" sz="2400" b="1" dirty="0">
                        <a:latin typeface="Arial" panose="020B0604020202020204" pitchFamily="34" charset="0"/>
                        <a:cs typeface="Arial" panose="020B0604020202020204" pitchFamily="34" charset="0"/>
                      </a:endParaRPr>
                    </a:p>
                  </a:txBody>
                  <a:tcPr marL="145228" marR="145228" marT="137160" marB="13716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750213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Food premises: Geography</a:t>
            </a:r>
          </a:p>
        </p:txBody>
      </p:sp>
      <p:pic>
        <p:nvPicPr>
          <p:cNvPr id="3" name="Content Placeholder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70657" y="1283754"/>
            <a:ext cx="6395952" cy="4266050"/>
          </a:xfrm>
          <a:prstGeom prst="rect">
            <a:avLst/>
          </a:prstGeom>
          <a:ln>
            <a:noFill/>
          </a:ln>
          <a:effectLst>
            <a:softEdge rad="112500"/>
          </a:effectLst>
        </p:spPr>
      </p:pic>
      <p:sp>
        <p:nvSpPr>
          <p:cNvPr id="4" name="TextBox 3"/>
          <p:cNvSpPr txBox="1"/>
          <p:nvPr/>
        </p:nvSpPr>
        <p:spPr>
          <a:xfrm>
            <a:off x="2711933" y="2388944"/>
            <a:ext cx="5876144" cy="3416320"/>
          </a:xfrm>
          <a:prstGeom prst="rect">
            <a:avLst/>
          </a:prstGeom>
          <a:solidFill>
            <a:schemeClr val="accent1">
              <a:alpha val="80000"/>
            </a:schemeClr>
          </a:solidFill>
          <a:effectLst>
            <a:softEdge rad="63500"/>
          </a:effectLst>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4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If they were cooking with meat that they shouldn’t be cooking with … because they caught it, and in a lot of those communities…they couldn’t get any other kind of protein.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24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4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So I would make it the safest possible for them, instead of saying, no, you can’t have it at all. </a:t>
            </a:r>
          </a:p>
        </p:txBody>
      </p:sp>
      <p:sp>
        <p:nvSpPr>
          <p:cNvPr id="6" name="TextBox 5">
            <a:extLst>
              <a:ext uri="{FF2B5EF4-FFF2-40B4-BE49-F238E27FC236}">
                <a16:creationId xmlns:a16="http://schemas.microsoft.com/office/drawing/2014/main" id="{92C2E315-87A5-4B8C-9CB6-B778187E7C11}"/>
              </a:ext>
            </a:extLst>
          </p:cNvPr>
          <p:cNvSpPr txBox="1"/>
          <p:nvPr/>
        </p:nvSpPr>
        <p:spPr>
          <a:xfrm>
            <a:off x="898614" y="5400535"/>
            <a:ext cx="167895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Photo: </a:t>
            </a:r>
            <a:r>
              <a:rPr kumimoji="0" lang="en-CA"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FairbanksMike</a:t>
            </a:r>
            <a:endParaRPr kumimoji="0" lang="en-CA"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158547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CA" dirty="0"/>
              <a:t>Food premises: Education &amp; language</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8794" y="1441830"/>
            <a:ext cx="8169022" cy="398144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661443" y="3128846"/>
            <a:ext cx="7841673" cy="2308324"/>
          </a:xfrm>
          <a:prstGeom prst="rect">
            <a:avLst/>
          </a:prstGeom>
          <a:solidFill>
            <a:schemeClr val="accent6">
              <a:alpha val="89804"/>
            </a:schemeClr>
          </a:solidFill>
          <a:effectLst>
            <a:softEdge rad="63500"/>
          </a:effectLst>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24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4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Some language might make sense to chefs who have gone to culinary school, but for the ones who have maybe grade 10 or grade 9 or grade 8 level education,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4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it can be really challenging.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24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7014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Drinking water: Geography</a:t>
            </a:r>
          </a:p>
        </p:txBody>
      </p:sp>
      <p:pic>
        <p:nvPicPr>
          <p:cNvPr id="3" name="Picture 2" descr="K:\NCCEH\Projects\3 - Collaboration &amp; Capacity Building\WEBSITE MANAGEMENT\Website design and updating\Banner pics\well_survey.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20708" y="2893580"/>
            <a:ext cx="5347446" cy="18938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pic>
      <p:sp>
        <p:nvSpPr>
          <p:cNvPr id="4" name="TextBox 3"/>
          <p:cNvSpPr txBox="1"/>
          <p:nvPr/>
        </p:nvSpPr>
        <p:spPr>
          <a:xfrm>
            <a:off x="670560" y="1862006"/>
            <a:ext cx="7477760" cy="830997"/>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400" b="0" i="1" u="none" strike="noStrike" kern="1200" cap="none" spc="0" normalizeH="0" baseline="0" noProof="0" dirty="0">
                <a:ln>
                  <a:noFill/>
                </a:ln>
                <a:solidFill>
                  <a:srgbClr val="0F6FC6"/>
                </a:solidFill>
                <a:effectLst/>
                <a:uLnTx/>
                <a:uFillTx/>
                <a:latin typeface="Arial" panose="020B0604020202020204" pitchFamily="34" charset="0"/>
                <a:ea typeface="+mn-ea"/>
                <a:cs typeface="Arial" panose="020B0604020202020204" pitchFamily="34" charset="0"/>
              </a:rPr>
              <a:t>Even though the operator did everything they could, it’s still past 30 hours.</a:t>
            </a:r>
          </a:p>
        </p:txBody>
      </p:sp>
    </p:spTree>
    <p:extLst>
      <p:ext uri="{BB962C8B-B14F-4D97-AF65-F5344CB8AC3E}">
        <p14:creationId xmlns:p14="http://schemas.microsoft.com/office/powerpoint/2010/main" val="1869368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CA" dirty="0"/>
              <a:t>BCCDC </a:t>
            </a:r>
            <a:r>
              <a:rPr lang="en-CA" i="1" dirty="0"/>
              <a:t>Through an Equity Lens</a:t>
            </a:r>
            <a:r>
              <a:rPr lang="en-CA" dirty="0"/>
              <a:t> </a:t>
            </a:r>
            <a:br>
              <a:rPr lang="en-CA" dirty="0"/>
            </a:br>
            <a:r>
              <a:rPr lang="en-CA" dirty="0"/>
              <a:t>Project goals</a:t>
            </a:r>
          </a:p>
        </p:txBody>
      </p:sp>
      <p:sp>
        <p:nvSpPr>
          <p:cNvPr id="8" name="Content Placeholder 7"/>
          <p:cNvSpPr>
            <a:spLocks noGrp="1"/>
          </p:cNvSpPr>
          <p:nvPr>
            <p:ph idx="1"/>
          </p:nvPr>
        </p:nvSpPr>
        <p:spPr>
          <a:xfrm>
            <a:off x="457200" y="1600201"/>
            <a:ext cx="8507288" cy="4349079"/>
          </a:xfrm>
        </p:spPr>
        <p:txBody>
          <a:bodyPr>
            <a:normAutofit/>
          </a:bodyPr>
          <a:lstStyle/>
          <a:p>
            <a:pPr marL="514350" indent="-514350">
              <a:buFont typeface="+mj-lt"/>
              <a:buAutoNum type="arabicPeriod"/>
            </a:pPr>
            <a:r>
              <a:rPr lang="en-CA" dirty="0"/>
              <a:t>Increase </a:t>
            </a:r>
            <a:r>
              <a:rPr lang="en-CA" b="1" dirty="0">
                <a:solidFill>
                  <a:schemeClr val="accent5"/>
                </a:solidFill>
              </a:rPr>
              <a:t>knowledge</a:t>
            </a:r>
            <a:r>
              <a:rPr lang="en-CA" dirty="0"/>
              <a:t> of how health inequities relate to EH and EH practice</a:t>
            </a:r>
          </a:p>
          <a:p>
            <a:pPr marL="514350" indent="-514350">
              <a:buFont typeface="+mj-lt"/>
              <a:buAutoNum type="arabicPeriod"/>
            </a:pPr>
            <a:r>
              <a:rPr lang="en-CA" dirty="0"/>
              <a:t>Assess workforce </a:t>
            </a:r>
            <a:r>
              <a:rPr lang="en-CA" b="1" dirty="0">
                <a:solidFill>
                  <a:schemeClr val="accent2"/>
                </a:solidFill>
              </a:rPr>
              <a:t>capacity</a:t>
            </a:r>
            <a:r>
              <a:rPr lang="en-CA" dirty="0"/>
              <a:t> (EPHPs)</a:t>
            </a:r>
          </a:p>
          <a:p>
            <a:pPr marL="514350" indent="-514350">
              <a:buFont typeface="+mj-lt"/>
              <a:buAutoNum type="arabicPeriod"/>
            </a:pPr>
            <a:r>
              <a:rPr lang="en-CA" dirty="0"/>
              <a:t>Identify </a:t>
            </a:r>
            <a:r>
              <a:rPr lang="en-CA" b="1" dirty="0">
                <a:solidFill>
                  <a:schemeClr val="accent6"/>
                </a:solidFill>
              </a:rPr>
              <a:t>needs and gaps </a:t>
            </a:r>
            <a:r>
              <a:rPr lang="en-CA" dirty="0"/>
              <a:t>for supporting EPHPs</a:t>
            </a:r>
          </a:p>
          <a:p>
            <a:pPr marL="514350" indent="-514350">
              <a:buFont typeface="+mj-lt"/>
              <a:buAutoNum type="arabicPeriod"/>
            </a:pPr>
            <a:r>
              <a:rPr lang="en-CA" dirty="0"/>
              <a:t>Develop </a:t>
            </a:r>
            <a:r>
              <a:rPr lang="en-CA" b="1" dirty="0">
                <a:solidFill>
                  <a:schemeClr val="accent3"/>
                </a:solidFill>
              </a:rPr>
              <a:t>resources</a:t>
            </a:r>
            <a:r>
              <a:rPr lang="en-CA" dirty="0"/>
              <a:t> for EH practitioners</a:t>
            </a:r>
          </a:p>
          <a:p>
            <a:pPr marL="514350" indent="-514350">
              <a:buFont typeface="+mj-lt"/>
              <a:buAutoNum type="arabicPeriod"/>
            </a:pPr>
            <a:r>
              <a:rPr lang="en-CA" dirty="0"/>
              <a:t>Help practitioners help </a:t>
            </a:r>
            <a:r>
              <a:rPr lang="en-CA" b="1" dirty="0">
                <a:solidFill>
                  <a:schemeClr val="tx2"/>
                </a:solidFill>
              </a:rPr>
              <a:t>vulnerable populations</a:t>
            </a:r>
          </a:p>
          <a:p>
            <a:pPr marL="514350" indent="-514350">
              <a:buFont typeface="+mj-lt"/>
              <a:buAutoNum type="arabicPeriod"/>
            </a:pPr>
            <a:r>
              <a:rPr lang="en-CA" dirty="0"/>
              <a:t>Identify </a:t>
            </a:r>
            <a:r>
              <a:rPr lang="en-CA" b="1" dirty="0">
                <a:solidFill>
                  <a:schemeClr val="accent4"/>
                </a:solidFill>
              </a:rPr>
              <a:t>policy options</a:t>
            </a:r>
          </a:p>
        </p:txBody>
      </p:sp>
    </p:spTree>
    <p:extLst>
      <p:ext uri="{BB962C8B-B14F-4D97-AF65-F5344CB8AC3E}">
        <p14:creationId xmlns:p14="http://schemas.microsoft.com/office/powerpoint/2010/main" val="14133812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Drinking water: Literacy</a:t>
            </a:r>
          </a:p>
        </p:txBody>
      </p:sp>
      <p:pic>
        <p:nvPicPr>
          <p:cNvPr id="3" name="Picture 3" descr="K:\NCCEH\Projects\3 - Collaboration &amp; Capacity Building\WEBSITE MANAGEMENT\Website design and updating\2013 Website Update\Website images\iStock_000008728943Medium.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71604" y="1124351"/>
            <a:ext cx="6557510" cy="43678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686603" y="2983119"/>
            <a:ext cx="5652714" cy="2677656"/>
          </a:xfrm>
          <a:prstGeom prst="rect">
            <a:avLst/>
          </a:prstGeom>
          <a:solidFill>
            <a:schemeClr val="accent1">
              <a:lumMod val="75000"/>
              <a:alpha val="69804"/>
            </a:schemeClr>
          </a:solidFill>
          <a:effectLst>
            <a:softEdge rad="63500"/>
          </a:effectLst>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4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Maybe they’ve done it so long they KIND of know what to do, but if you write a report that’s somewhat technical they don’t necessarily know how to follow that and read that.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505406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Housing: SES &amp; Vulnerability</a:t>
            </a:r>
          </a:p>
        </p:txBody>
      </p:sp>
      <p:pic>
        <p:nvPicPr>
          <p:cNvPr id="3" name="Picture 3" descr="K:\NCCEH\Projects\3 - Collaboration &amp; Capacity Building\WEBSITE MANAGEMENT\Website design and updating\2013 Website Update\Website images\iStock_000000298584Medium.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4137" y="2509394"/>
            <a:ext cx="4547019" cy="302827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77401" y="1191394"/>
            <a:ext cx="4765653" cy="132343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mean, it’s not a compliance issue, but in order to get these vulnerable people help, the health inspectors also need to know who do they go to?</a:t>
            </a:r>
          </a:p>
        </p:txBody>
      </p:sp>
      <p:sp>
        <p:nvSpPr>
          <p:cNvPr id="5" name="TextBox 4"/>
          <p:cNvSpPr txBox="1"/>
          <p:nvPr/>
        </p:nvSpPr>
        <p:spPr>
          <a:xfrm>
            <a:off x="5261548" y="1342104"/>
            <a:ext cx="3410860" cy="4093428"/>
          </a:xfrm>
          <a:prstGeom prst="rect">
            <a:avLst/>
          </a:prstGeom>
          <a:solidFill>
            <a:schemeClr val="accent6">
              <a:alpha val="80000"/>
            </a:schemeClr>
          </a:solidFill>
          <a:effectLst>
            <a:softEdge rad="6350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20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Housing is an interesting situation, because I think it’s pretty clear that it’s not us.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20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 all get sucked into playing the game because we’re compassionate people and we want to help.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20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 feel supported in doing that on an occasional basis…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20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TextBox 5"/>
          <p:cNvSpPr txBox="1"/>
          <p:nvPr/>
        </p:nvSpPr>
        <p:spPr>
          <a:xfrm>
            <a:off x="394137" y="1136468"/>
            <a:ext cx="4533164" cy="4401205"/>
          </a:xfrm>
          <a:prstGeom prst="rect">
            <a:avLst/>
          </a:prstGeom>
          <a:solidFill>
            <a:srgbClr val="336699">
              <a:alpha val="89804"/>
            </a:srgbClr>
          </a:solidFill>
          <a:effectLst>
            <a:softEdge rad="63500"/>
          </a:effectLst>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20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If we followed the rules and they followed the rules, we couldn’t get this done. But because we’ve built these relationships, [we help each other].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20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Sometimes it’s under the radar because I’m not sure our managers would be that happy ...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20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But in the long term, you get the cooperation that’s going to move you forward.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20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9418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PSEs: Language</a:t>
            </a:r>
          </a:p>
        </p:txBody>
      </p:sp>
      <p:pic>
        <p:nvPicPr>
          <p:cNvPr id="3" name="Picture 2" descr="K:\AA-NEW DRIVE\Personal Folders\KarenR\images\2009-10-07_PSE Burnaby\IMG_1852.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3653"/>
          <a:stretch/>
        </p:blipFill>
        <p:spPr bwMode="auto">
          <a:xfrm>
            <a:off x="4590489" y="1747154"/>
            <a:ext cx="4099838" cy="35613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Picture 3" descr="K:\AA-NEW DRIVE\Personal Folders\KarenR\images\2009-10-07_PSE Burnaby\IMG_1860.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47027" t="17924" r="306" b="20603"/>
          <a:stretch/>
        </p:blipFill>
        <p:spPr bwMode="auto">
          <a:xfrm>
            <a:off x="484239" y="1747154"/>
            <a:ext cx="4067850" cy="35613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1272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Built environment: Geography</a:t>
            </a:r>
          </a:p>
        </p:txBody>
      </p:sp>
      <p:pic>
        <p:nvPicPr>
          <p:cNvPr id="3" name="Picture 3" descr="C:\Users\karen.rideout\Downloads\1024px-Deganya_Israel.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7402" y="1191320"/>
            <a:ext cx="5853366" cy="43900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640543" y="1124744"/>
            <a:ext cx="6335271" cy="4708981"/>
          </a:xfrm>
          <a:prstGeom prst="rect">
            <a:avLst/>
          </a:prstGeom>
          <a:solidFill>
            <a:schemeClr val="accent6">
              <a:lumMod val="75000"/>
              <a:alpha val="80000"/>
            </a:schemeClr>
          </a:solidFill>
          <a:effectLst>
            <a:softEdge rad="63500"/>
          </a:effectLst>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20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We’re starting to get Mental Health to come on board. They don’t have the resources. But for a big development that could be impacted because of addiction and maybe they’re going to put a …liquor house on a corner of downtown but there’s a residential neighbourhood around it.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20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 can start putting those kind of comments and official community plan comments to Mental Health, and they’re starting to get the idea that they could make comments to do with how that could affect the social structure of that particular neighbourhood, where we never had that before.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20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7674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699792" y="836712"/>
            <a:ext cx="5987008" cy="4525963"/>
          </a:xfrm>
        </p:spPr>
        <p:txBody>
          <a:bodyPr anchor="ctr">
            <a:normAutofit/>
          </a:bodyPr>
          <a:lstStyle/>
          <a:p>
            <a:pPr marL="0" indent="0" algn="ctr">
              <a:buNone/>
            </a:pPr>
            <a:r>
              <a:rPr lang="en-CA" sz="4400" b="1" dirty="0">
                <a:solidFill>
                  <a:schemeClr val="accent1">
                    <a:lumMod val="50000"/>
                  </a:schemeClr>
                </a:solidFill>
                <a:effectLst>
                  <a:outerShdw blurRad="38100" dist="38100" dir="2700000" algn="tl">
                    <a:srgbClr val="000000">
                      <a:alpha val="43137"/>
                    </a:srgbClr>
                  </a:outerShdw>
                </a:effectLst>
              </a:rPr>
              <a:t>How have the </a:t>
            </a:r>
            <a:br>
              <a:rPr lang="en-CA" sz="4400" b="1" dirty="0">
                <a:solidFill>
                  <a:schemeClr val="accent1">
                    <a:lumMod val="50000"/>
                  </a:schemeClr>
                </a:solidFill>
                <a:effectLst>
                  <a:outerShdw blurRad="38100" dist="38100" dir="2700000" algn="tl">
                    <a:srgbClr val="000000">
                      <a:alpha val="43137"/>
                    </a:srgbClr>
                  </a:outerShdw>
                </a:effectLst>
              </a:rPr>
            </a:br>
            <a:r>
              <a:rPr lang="en-CA" sz="4400" b="1" dirty="0">
                <a:solidFill>
                  <a:schemeClr val="accent1">
                    <a:lumMod val="50000"/>
                  </a:schemeClr>
                </a:solidFill>
                <a:effectLst>
                  <a:outerShdw blurRad="38100" dist="38100" dir="2700000" algn="tl">
                    <a:srgbClr val="000000">
                      <a:alpha val="43137"/>
                    </a:srgbClr>
                  </a:outerShdw>
                </a:effectLst>
              </a:rPr>
              <a:t>social determinants of health </a:t>
            </a:r>
            <a:br>
              <a:rPr lang="en-CA" sz="4400" b="1" dirty="0">
                <a:solidFill>
                  <a:schemeClr val="accent1">
                    <a:lumMod val="50000"/>
                  </a:schemeClr>
                </a:solidFill>
                <a:effectLst>
                  <a:outerShdw blurRad="38100" dist="38100" dir="2700000" algn="tl">
                    <a:srgbClr val="000000">
                      <a:alpha val="43137"/>
                    </a:srgbClr>
                  </a:outerShdw>
                </a:effectLst>
              </a:rPr>
            </a:br>
            <a:r>
              <a:rPr lang="en-CA" sz="4400" b="1" dirty="0">
                <a:solidFill>
                  <a:schemeClr val="accent1">
                    <a:lumMod val="50000"/>
                  </a:schemeClr>
                </a:solidFill>
                <a:effectLst>
                  <a:outerShdw blurRad="38100" dist="38100" dir="2700000" algn="tl">
                    <a:srgbClr val="000000">
                      <a:alpha val="43137"/>
                    </a:srgbClr>
                  </a:outerShdw>
                </a:effectLst>
              </a:rPr>
              <a:t>or health equity issues</a:t>
            </a:r>
            <a:br>
              <a:rPr lang="en-CA" sz="4400" b="1" dirty="0">
                <a:solidFill>
                  <a:schemeClr val="accent1">
                    <a:lumMod val="50000"/>
                  </a:schemeClr>
                </a:solidFill>
                <a:effectLst>
                  <a:outerShdw blurRad="38100" dist="38100" dir="2700000" algn="tl">
                    <a:srgbClr val="000000">
                      <a:alpha val="43137"/>
                    </a:srgbClr>
                  </a:outerShdw>
                </a:effectLst>
              </a:rPr>
            </a:br>
            <a:r>
              <a:rPr lang="en-CA" sz="4400" b="1" dirty="0">
                <a:solidFill>
                  <a:schemeClr val="accent1">
                    <a:lumMod val="50000"/>
                  </a:schemeClr>
                </a:solidFill>
                <a:effectLst>
                  <a:outerShdw blurRad="38100" dist="38100" dir="2700000" algn="tl">
                    <a:srgbClr val="000000">
                      <a:alpha val="43137"/>
                    </a:srgbClr>
                  </a:outerShdw>
                </a:effectLst>
              </a:rPr>
              <a:t>come up in your own practice?</a:t>
            </a:r>
          </a:p>
        </p:txBody>
      </p:sp>
      <p:sp>
        <p:nvSpPr>
          <p:cNvPr id="9" name="Rectangle 8"/>
          <p:cNvSpPr/>
          <p:nvPr/>
        </p:nvSpPr>
        <p:spPr>
          <a:xfrm>
            <a:off x="683568" y="332656"/>
            <a:ext cx="2196849" cy="4508927"/>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7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t>
            </a:r>
          </a:p>
        </p:txBody>
      </p:sp>
    </p:spTree>
    <p:extLst>
      <p:ext uri="{BB962C8B-B14F-4D97-AF65-F5344CB8AC3E}">
        <p14:creationId xmlns:p14="http://schemas.microsoft.com/office/powerpoint/2010/main" val="10402961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0C20A-8105-4E11-BBB1-E6D7AEA88E00}"/>
              </a:ext>
            </a:extLst>
          </p:cNvPr>
          <p:cNvSpPr>
            <a:spLocks noGrp="1"/>
          </p:cNvSpPr>
          <p:nvPr>
            <p:ph type="title"/>
          </p:nvPr>
        </p:nvSpPr>
        <p:spPr/>
        <p:txBody>
          <a:bodyPr/>
          <a:lstStyle/>
          <a:p>
            <a:r>
              <a:rPr lang="en-CA" dirty="0"/>
              <a:t>Scenario review</a:t>
            </a:r>
          </a:p>
        </p:txBody>
      </p:sp>
      <p:pic>
        <p:nvPicPr>
          <p:cNvPr id="5" name="Content Placeholder 4">
            <a:extLst>
              <a:ext uri="{FF2B5EF4-FFF2-40B4-BE49-F238E27FC236}">
                <a16:creationId xmlns:a16="http://schemas.microsoft.com/office/drawing/2014/main" id="{76C700FF-AFF8-4A3B-8576-D927EFC45E3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67993" y="1600200"/>
            <a:ext cx="4808013" cy="4349750"/>
          </a:xfrm>
        </p:spPr>
      </p:pic>
    </p:spTree>
    <p:extLst>
      <p:ext uri="{BB962C8B-B14F-4D97-AF65-F5344CB8AC3E}">
        <p14:creationId xmlns:p14="http://schemas.microsoft.com/office/powerpoint/2010/main" val="1483322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72FBE-3EDD-465C-8138-B8B06848859C}"/>
              </a:ext>
            </a:extLst>
          </p:cNvPr>
          <p:cNvSpPr>
            <a:spLocks noGrp="1"/>
          </p:cNvSpPr>
          <p:nvPr>
            <p:ph type="title"/>
          </p:nvPr>
        </p:nvSpPr>
        <p:spPr/>
        <p:txBody>
          <a:bodyPr/>
          <a:lstStyle/>
          <a:p>
            <a:r>
              <a:rPr lang="en-CA" dirty="0"/>
              <a:t>Health equity scenarios</a:t>
            </a:r>
          </a:p>
        </p:txBody>
      </p:sp>
      <p:sp>
        <p:nvSpPr>
          <p:cNvPr id="3" name="Content Placeholder 2">
            <a:extLst>
              <a:ext uri="{FF2B5EF4-FFF2-40B4-BE49-F238E27FC236}">
                <a16:creationId xmlns:a16="http://schemas.microsoft.com/office/drawing/2014/main" id="{51D25224-4A38-455C-97FB-F3D0DFC6B490}"/>
              </a:ext>
            </a:extLst>
          </p:cNvPr>
          <p:cNvSpPr>
            <a:spLocks noGrp="1"/>
          </p:cNvSpPr>
          <p:nvPr>
            <p:ph idx="1"/>
          </p:nvPr>
        </p:nvSpPr>
        <p:spPr/>
        <p:txBody>
          <a:bodyPr>
            <a:normAutofit fontScale="85000" lnSpcReduction="10000"/>
          </a:bodyPr>
          <a:lstStyle/>
          <a:p>
            <a:pPr marL="514350" indent="-514350">
              <a:spcAft>
                <a:spcPts val="600"/>
              </a:spcAft>
              <a:buFont typeface="+mj-lt"/>
              <a:buAutoNum type="arabicPeriod"/>
            </a:pPr>
            <a:r>
              <a:rPr lang="en-CA" dirty="0"/>
              <a:t>What is the main issue raised in this scenario (i.e. the obvious problem)?</a:t>
            </a:r>
          </a:p>
          <a:p>
            <a:pPr marL="514350" indent="-514350">
              <a:spcAft>
                <a:spcPts val="600"/>
              </a:spcAft>
              <a:buFont typeface="+mj-lt"/>
              <a:buAutoNum type="arabicPeriod"/>
            </a:pPr>
            <a:r>
              <a:rPr lang="en-CA" dirty="0"/>
              <a:t>What underlying issues might be present </a:t>
            </a:r>
            <a:br>
              <a:rPr lang="en-CA" dirty="0"/>
            </a:br>
            <a:r>
              <a:rPr lang="en-CA" dirty="0"/>
              <a:t>(i.e. the not-so-obvious problem)?</a:t>
            </a:r>
          </a:p>
          <a:p>
            <a:pPr marL="514350" indent="-514350">
              <a:spcAft>
                <a:spcPts val="600"/>
              </a:spcAft>
              <a:buFont typeface="+mj-lt"/>
              <a:buAutoNum type="arabicPeriod"/>
            </a:pPr>
            <a:r>
              <a:rPr lang="en-CA" dirty="0"/>
              <a:t>How would you typically approach the situation?</a:t>
            </a:r>
          </a:p>
          <a:p>
            <a:pPr marL="514350" indent="-514350">
              <a:spcAft>
                <a:spcPts val="600"/>
              </a:spcAft>
              <a:buFont typeface="+mj-lt"/>
              <a:buAutoNum type="arabicPeriod"/>
            </a:pPr>
            <a:r>
              <a:rPr lang="en-CA" dirty="0"/>
              <a:t>Can you think of alternative approaches?</a:t>
            </a:r>
          </a:p>
          <a:p>
            <a:pPr marL="514350" indent="-514350">
              <a:spcAft>
                <a:spcPts val="600"/>
              </a:spcAft>
              <a:buFont typeface="+mj-lt"/>
              <a:buAutoNum type="arabicPeriod"/>
            </a:pPr>
            <a:r>
              <a:rPr lang="en-CA" dirty="0"/>
              <a:t>How might the outcomes differ between the two approaches? What are the arguments for and against using each approach?</a:t>
            </a:r>
          </a:p>
          <a:p>
            <a:pPr marL="514350" indent="-514350">
              <a:buFont typeface="+mj-lt"/>
              <a:buAutoNum type="arabicPeriod"/>
            </a:pPr>
            <a:endParaRPr lang="en-CA" dirty="0"/>
          </a:p>
        </p:txBody>
      </p:sp>
    </p:spTree>
    <p:extLst>
      <p:ext uri="{BB962C8B-B14F-4D97-AF65-F5344CB8AC3E}">
        <p14:creationId xmlns:p14="http://schemas.microsoft.com/office/powerpoint/2010/main" val="38115438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950025-B5C8-4EBF-8A97-0204694C88D3}"/>
              </a:ext>
            </a:extLst>
          </p:cNvPr>
          <p:cNvSpPr>
            <a:spLocks noGrp="1"/>
          </p:cNvSpPr>
          <p:nvPr>
            <p:ph type="title"/>
          </p:nvPr>
        </p:nvSpPr>
        <p:spPr/>
        <p:txBody>
          <a:bodyPr/>
          <a:lstStyle/>
          <a:p>
            <a:r>
              <a:rPr lang="en-CA" dirty="0"/>
              <a:t>Summary and next steps </a:t>
            </a:r>
          </a:p>
        </p:txBody>
      </p:sp>
      <p:sp>
        <p:nvSpPr>
          <p:cNvPr id="5" name="Content Placeholder 4">
            <a:extLst>
              <a:ext uri="{FF2B5EF4-FFF2-40B4-BE49-F238E27FC236}">
                <a16:creationId xmlns:a16="http://schemas.microsoft.com/office/drawing/2014/main" id="{7A5976D4-E37B-4750-AA4C-085AA933654A}"/>
              </a:ext>
            </a:extLst>
          </p:cNvPr>
          <p:cNvSpPr>
            <a:spLocks noGrp="1"/>
          </p:cNvSpPr>
          <p:nvPr>
            <p:ph idx="1"/>
          </p:nvPr>
        </p:nvSpPr>
        <p:spPr/>
        <p:txBody>
          <a:bodyPr/>
          <a:lstStyle/>
          <a:p>
            <a:endParaRPr lang="en-CA"/>
          </a:p>
        </p:txBody>
      </p:sp>
    </p:spTree>
    <p:extLst>
      <p:ext uri="{BB962C8B-B14F-4D97-AF65-F5344CB8AC3E}">
        <p14:creationId xmlns:p14="http://schemas.microsoft.com/office/powerpoint/2010/main" val="607413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C923E1A-F742-4917-BBCC-A5D8CBF3B92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979712" y="260648"/>
            <a:ext cx="5184576" cy="5184576"/>
          </a:xfrm>
          <a:prstGeom prst="rect">
            <a:avLst/>
          </a:prstGeom>
        </p:spPr>
      </p:pic>
      <p:sp>
        <p:nvSpPr>
          <p:cNvPr id="12" name="TextBox 11">
            <a:extLst>
              <a:ext uri="{FF2B5EF4-FFF2-40B4-BE49-F238E27FC236}">
                <a16:creationId xmlns:a16="http://schemas.microsoft.com/office/drawing/2014/main" id="{C349A7ED-4566-499F-917B-9993EC2E1503}"/>
              </a:ext>
            </a:extLst>
          </p:cNvPr>
          <p:cNvSpPr txBox="1"/>
          <p:nvPr/>
        </p:nvSpPr>
        <p:spPr>
          <a:xfrm>
            <a:off x="2483768" y="5445224"/>
            <a:ext cx="3657600" cy="230832"/>
          </a:xfrm>
          <a:prstGeom prst="rect">
            <a:avLst/>
          </a:prstGeom>
          <a:noFill/>
        </p:spPr>
        <p:txBody>
          <a:bodyPr wrap="square" rtlCol="0">
            <a:spAutoFit/>
          </a:bodyPr>
          <a:lstStyle/>
          <a:p>
            <a:r>
              <a:rPr lang="en-CA" sz="900" dirty="0">
                <a:hlinkClick r:id="rId4" tooltip="http://www.newclearvision.com/2012/03/15/ordinary-thoughts/"/>
              </a:rPr>
              <a:t>This Photo</a:t>
            </a:r>
            <a:r>
              <a:rPr lang="en-CA" sz="900" dirty="0"/>
              <a:t> by Unknown Author is licensed under </a:t>
            </a:r>
            <a:r>
              <a:rPr lang="en-CA" sz="900" dirty="0">
                <a:hlinkClick r:id="rId5" tooltip="https://creativecommons.org/licenses/by-nc/3.0/"/>
              </a:rPr>
              <a:t>CC BY-NC</a:t>
            </a:r>
            <a:endParaRPr lang="en-CA" sz="900" dirty="0"/>
          </a:p>
        </p:txBody>
      </p:sp>
    </p:spTree>
    <p:extLst>
      <p:ext uri="{BB962C8B-B14F-4D97-AF65-F5344CB8AC3E}">
        <p14:creationId xmlns:p14="http://schemas.microsoft.com/office/powerpoint/2010/main" val="28098403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6" name="AutoShape 8" descr="data:image/png;base64,iVBORw0KGgoAAAANSUhEUgAAAIkAAAA6CAIAAAALGO1FAAAYPElEQVR4nO1aZ1jTydYfFFFXBWUvKhC6BKTFBe6qqwJycRULIItAVrHt4npZLCsrPICglLAWpCUEKRJAQLCAFKleC6BISQgJJfQiUiKgBEI1mffDH7NZSmDdvcp9H34f0MycOVN+/3PmzJkBcB5zFeBzD2Ae02Kem7mLeW7mLua5mbuY52buYp6buYt5buYu5rmZu/hz3HC53BkFEBnuB0xoK1jDBPnJzaeUmVLzdPKCxz+nIIibyTOZcsIztp3Q6m9ZoOmY+P+Ev82nzXJ1phT7iJXlt04BtX9W7ZzCrOyGy+WOjIzQ6fTXr19PKcADk8kcGxtjs9nFxcVv376FEHZ2do6Ojk5W3tfXhwjMBkNDQ93d3RDCjo4OMpk8PDw8y4YQwp6eHhqNNjg4OOWA5zJmsBveZEpLS5WUlCIiIkZHR0dGRt68ecNboPr6+ra2tpGRkdTU1P3795PJ5La2Njc3t8rKyuTkZFNTUyqVOjY2NjAwACFks9mDg4Pt7e3W1tY4HI7D4SC9sNns4eHh7u5uRC2bzabT6a9evYIQslgsV1dXe3t7Fov16NEjHx+fsbGxkZGR+vr6oaEhCOHw8PDg4GB/f39vby+iraWlpaKiAvkmLl++rKur29raOmFGcx8z2A1vJrGxsStWrMjMzLxw4QIWi925c+fFixc7OjpwONzevXu9vb1TU1O1tbUBANeuXUtJSXF0dLx//76ysjIA4Pr1615eXleuXOnt7T179iyRSHRwcAAA6OjoVFdXQwjZbLajo6O1tbWxsbGDg8Pg4GBJScmhQ4f27duXmppKIBBEREQkJCRycnK8vLxCQ0Pr6+uPHz++detWW1vbjo6O9PR0U1NTc3NzExOTkpISFouFw+GMjY2dnJy6u7uxWOz27dtZLNanWM6/FbONBc6fP4/BYPLz89euXWtubo7FYlEo1KNHj2RkZHbu3PnixYuqqioVFRUDAwMGg3HkyJGtW7c+ffpUTk7OxMSkuLhYRUXFycmJTqeLiYnh8Xh3d3cpKamYmBjEU9XX14uJiZmZmdnY2IiLi1dVVeXk5Jw9exaFQmGx2NjY2FWrVjk7O9PpdHV1dUdHx8OHD2/bti0tLU1JSenixYvnz58XFRW9dOnSqlWr3N3dX79+7eXlZWxsLCMjk52dvW3btvPnz/8vRmuzigVYLJahoaG1tXV8fLycnByDwbhy5YqsrCydTo+OjlZQUHB0dGSxWCoqKi4uLiMjI5s2bTp79uyrV69QKJSvr29LS4usrKyfn9/ly5dXrlxJpVLd3NxUVFR4+01iYqK4uHhxcbGfn5+ysnJgYOA333zj4+ODRqOdnZ2zsrIkJSVLSkqKi4sVFBQiIiLQaPS5c+cGBgbU1NROnDihr69vZ2fX1dW1fv16V1dXKyurI0eOHDlyRENDIyEhYc2aNbdu3Zowo9kHnJ8Rs+KmpaXl66+/9vX1vXr1qoGBQX9/v729/dGjRxMSEo4dO6aoqOjq6spisfT19Y2MjDIzM7du3ZqQkNDb26utrb13797i4uIdO3ag0WgMBmNsbMxkMv39/aWkpMLCwhD9V69e1dPT6+7uPn36tLW1dVxcnIaGho2NjZqaWlJSUlFRkaSkJOLNNm/e3NjYeOHCBU1NTX19fTMzs4cPH2ppacXGxr58+XLLli2JiYnGxsaGhoY7duw4dOgQiURSVVUlk8kCZjdn6ZlVLNDf3//s2bPXr18zGAwymfz+/XsymdzQ0FBfX08ikdLT05F9vrKyMiMjo7GxsbCwsKenB0JYXl6ekZExMDBQUVGRkpJSVFRUXl7O4XD6+vrS09PLysqQXmpqasrKyhC11dXVQ0NDubm5mZmZhYWFvb29HA7n8ePHBQUFNTU1paWlEMKhoaGkpCQSifTmzRs2m/306dPu7u7Ozs7nz58PDw/X1tYmJSUh8o2Njc+fPx8cHJwu2p7LmBM5Gzab3d/f/wk6EnCanoP409w0NDR4enoyGIy/0mtnZ+eDBw+QkLe2ttbW1jY7O1twE94iMhgMHA7X0NCA/GQymTgcrrS0lE6nR0ZGjoyMfMR45iZDM3ODjJvD4eTl5aWmpvr6+iopKdFotNra2sjIyMLCQuSMAiEcGhp6/PhxZGRkTU3N8PDwgwcPYmJimpubuVxucXHx8+fPk5KSGhsbe3p67OzspKSksrOzR0ZGQkJCfvzxx5qaGl6PNTU1BQUFDx48yMvL43A41dXVpaWlHA6HSqU2NjbevHlzzZo1V65cefz48fv37589e7Zs2bLk5OQnT55ER0cPDw/n5uampqYyGAwajdbW1lZQUNDX19fc3Pzy5Usul0un00kkUklJyd/Bx3+X0VnZDYfDiYyMRKFQ+vr6cnJye/bsSUtL27x5865du9TV1Xmf/JUrV6SkpA4ePPj48eOWlpaTJ0+qq6tbWlpSKBRdXd0NGzbIyMhYWVndu3dPSkpKTEzM39/f1dV1+/btu3fvtrS0RNwal8u1sLBQUlLavn27goJCZmamhYWFtbV1b28vErx5e3uLi4sbGhpKSUnFx8eTSCQ0Gl1WVrZ//353d/fQ0FAUCrVz504dHR0bGxtfX19NTc2WlhZ7e/vdu3enpqZu2rTJxMQEOQ/Mco34WORyIQdyuRByucj/4YTsEPKTvzHkjv9BpPj2Pe54+cdww1Py5s2br7/+GovF9vT0qKur29ra/vDDDzIyMpcuXfrmm2/Cw8MRsejo6K+++srDw6O5uTk8PNzFxcXQ0NDAwCAsLExBQSExMdHJyUlLS4tGoyGrTKVS16xZc+DAgVOnThkZGSFH987OTgUFhXPnztXU1MjJydnb22trawcEBCDC8fHxZmZmVlZWQ0NDW7ZssbGxsbOz279/P51Ox2AwOBwOg8H8/PPPPT09ampqp0+f/umnn/bv3z84OKivr3/y5Mnvv/9eWVkZh8Nt2bIlLi5uZlIgF05pXnwMcMfFJhTzVUIOhBxeDUIWlws/0PxR3PDAZDI3btxoYGAQGBgoLS2Nx+NPnTolKyvr5uZGJBKZTCaEsL+/Pycnx8bGZunSpd7e3mg0+siRIyoqKlZWVg4ODkpKSl1dXQcPHjQ1Na2trUWORC9evJCSkjIzM8PhcMnJychWUVRU9OWXX1pbWzs5Oa1evdrf319BQcHCwsLc3FxSUjIrK0taWtrAwIBAIKBQKC8vLwwG8+uvv6akpKxZsyYtLQ2DwezZs8ff319OTi42NtbKymrDhg1nzpz5xz/+ERMTc/jwYWVlZS8vLyKR2NXVNQMzECKf+eQlF9Rk1jlfLnwvWO1sfdq9e/f09fUPHz78008/VVZWlpeXY7FYc3PzqKgoRIbJZNrb2+/atcvNza2qqsrBweH48eP//ve/b926hcfjL126xGQyHR0dSSTS8PCwo6OjjY1NZ2dnVFSUiYnJDz/8QKPRED0hISFr1661tbXdtm2bn59fX1+fm5ubsbHx8ePHPT09i4qKTp065eLioqen5+TkVFdXd/LkyZycnNTU1FOnTr19+zY2Nvbbb7/V1dWVkJCorq5OT083NDQ8evSora1tQ0NDaWkpFos9cOBAbGws/zJNs34QwveQy+VACCG3srHn5t3Km3crw5Mrw5MqQu/SgxPo4fcrbyZV37xXGZpQQa/rRZpVNfTGptclZNXdyam7ndkQ97AuNoORkF2XmFMXn91wO6uurYM1blECeZxtLAAh7Onp6evrGxoaQkrevXvX3Nz87t07ROb9+/dMJrOtrQ3JMA4ODnZ1dbHZ7LGxsaGhoeHhYQ6HMzAwgNQiaU1EbXt7+6tXr3jx1dmzZ/X09Hp7exFzhBCOjIy8fft2cHBwdHR0dHR0eHh4dHS0q6trbGwMQjgwMMDhcIaHh5G8J4Swt7fX1dVVV1f3zZs3yE8kwYrUvn37trm5ua+vbwZiILJPcCAXIqHOjcTKJWj8YrVgEXWCsGLAYefcHy89XapCXLQ+eIlm8GLFgMBbVKShdyTlC3TQMgxxqUbwsvXBP3k93f9LxlKVoKWYkGVaIV9oBCfmNIx3/tft5lOioqKCZ0PwY6Pb+vp6KpXKCyA/HnzeLCShCqgQgDoBKAcIqwQn/6extKpLFEMESv5AkwiUAv1ixrnxDCcDJX+gEQzkAr/UCcmnvI56ULMIHQTWBYD1BKCKv51VP679L9rNn5jINDdak0v6+/spFEpeXh6FQhFw6vyz92Y1NTW5ubn84fh0kgLKJ0pBDmI54feqhNSCgSoB65LrH02PSamJTmXg42m2nk+AejBQIQTG0pE2PjcpAB2wQIto6/nsMokSnVobnFAREEczO5sJVIlAi3gnp+6DekF9/9ftZsLDARaLRSAQ/vWvf6FQKDExMRkZGSMjo7CwsAkMCaB5QvalsLAQuWiAEIaHh4uLi3t4eExWNeXAJnf3R2FerMyFEIbfqwLrgxdq3rD/rSA6hUF6wCClMOLSa5wDngtvCAHr8IFx5Ugzn0gKUMaLaN9ww7+MflBzK60u/mFt9APGKZ88sJ4AtIh3sz+53cyI1tZWc3NzYWFhPT29a9euhYaGuru7y8vLL1y4EIvFtrW18QvPeK/M4XD8/f3l5eWjo6ORkuzsbACAi4uLgDFMzkDP8JzhQ6AWklgBVAlAPXihOhG9N/5JaVtJZdc/Le8LqxEA5g8+zSuCAtYFAQ3iIg3iJpskSg0z+3mL/M5YEa0bQIMA1hMSs+rgh/haAD4dN+/evTtw4AAA4OLFi/xW0tTUZGxsDAA4evTolJfN0z3buHXrloaGxsGDB6uqqpCSvLw8AICbm9vsRyX4soAzvl9zIITE21XCynhh1UAhNF5kHf6sb4FrYNEKDaKQcoCwBmGhfEBgVBnipDzDSoQV/IVVCUKKQV9oEN2JxSc8noooBwihgxatJwijg+Izx33aXIkFwsPDAQCHDh3iBVQ8IMfMxYsXJyUlQQh7enqYTCbCE+JnWCxWZ2cnElzxFjEwMDAuLo7/mPL06VMAAOLTWlpaGhsbpwwHWltbq6ureYEiP0ZHR5uamqqrq1+/fj06Osq/etSa3oAoakA0NSi23C+KSoijEeLp16PL8LHlgTE030gypYoJIeRCSKZ3+UdR8LfKCHHlAdFlIQl0YhwdH12OjysPulUeGEOtbx6PEv+Gs+dfx+DgoJ6e3uLFi9PT05GSCQ7kwoULAAA7Ozs2m33+/HlLS0s6nc6TTEpKMjIyioiIQORbW1udnJw2btyooaGxdevWgIAANpsNIXzy5MmCBQt+++23+/fvo9FoNBptb29fV1fHG0ZDQ8OZM2c0NDTk5eX19PTCwsL4LTUjI+P7779XV1eXlZXV1tbOycmBvMTK7KLFD4mc2Yhyecfa6fCJuKmvrxcVFVVUVOQlsCfs6hkZGQCA7du3d3R02NjYrFq1qrCwkNc8JSUFAODs7AwhbGtr2759u7i4uLOzc2RkJBaLFRIS8vDweP/+fX5+/qJFi3799dfw8PBffvnFwMAAAPDtt98iz4Pq6up0dHRWr17t4eERGRlpbm6+cOHC69evI12EhYWJiYnp6ur6+fkFBATs3r07ikSCH7IDs05rIhma2YnOROMn4qa0tFRYWFhNTY333mUCysrKvvjiCwwG09zc7OzsLCMjU1JSwqstKCgAAFy6dAlCePHiRQBAYGAgwmtfX5+pqemiRYuoVCqZTBYSEkLuxSGEXV1dWCwWABAcHAwhtLe3FxISioyMRHR2dXXp6+uLiYnV1dUxGIzly5cbGBi0t7cjtX19fb09vZDL4VkNpeoNjljqFUL2iSB73yi5HF72WyjZ+0apTxjZO7TUi/CSXDF+WM4v67hEKPIKLf0tjOJ9o/TKzdLL4WTvG2RcGNkrtMTrRklVfc9sFu0TcUOj0ZYuXSojI1NeXj6lAMLNli1bOjo6zp07N4GbJ0+eAAC8vLxGRkY2btwoLCy8a9cuCwsLExMTKysrLS0tAACJRKJQKEJCQu7u7vwNFyxYYGNj097erqmpuWTJkj179nz33XempqaWlpbr168HANy9e/fq1asiIiLx8fETRjVu2FwkTqMLKQQIKQcBpSAg7fezzzPH64VAHg8Ug4RUCUKyAfj48al5hJYCWT8hVTxQCARKga74oqMXHgGUL1gXJKQaJKQcGJ/Ji6E/n0/jz2Sj0egp548gNTUVAHDs2LGRkZEzZ87Iysoi188IkE3ex8fn7du3UlJSEhIS586dc3d3d3FxcXFx8fT09PDwIJPJL168EBIS4o/TqqqqpKSk9u3bR6PRVq9ejUKhXFxc3NzcXFxcXF1dPTw8cDgclUq1sLCQkJDIy8v7w+DHs/vjU7hxtxKo4YE6QVgjeO3X4WnPml6Wd8ptjVikSQRaNwAaT0ioQCS9I8hAKRBoEkXUCWhDUgG181YaQ/KfYQs1iECDCNQICby8wGfcb/gj1NOnTwMAzM3NkX17Ak6cOLFw4cKYmBgIoZ2dHQqFevnyJa8W8Wk+Pj5sNnvdunXS0tK88yY/EPPit5vy8nJRUdFDhw61tLRIS0uj0egJpygEFhYWixcvTkxMnDBs/h8R9yuF1PALVAn2Vwpi02rDk6pD7lTcza1z8HsB1PBANSj4TiXSAnezFKCDFmoR3UNKolIYoXcqCbdp93LrbT2eApUgoBWcmNOEqP5sdjPhxEAmk6WlpYWFha9evTpBMiUlZcmSJUZGRsirKHd3dxERkdu3b/MEvL29EW64XK6dnR0A4MKFC5N7RLjx9vbmlfj7+yP7zdjYmKWlJfK0cXLD4OBgAICZmRkvB/rHWXAhhBH3qxaoBS/UJFo7PrpCosal1yVkNfjGUA85PwYbQoAKIeSD3eBuUoBykIh2yI8eT3xjqEm5DcmPGnE3KdZOOUCNALSIibnjuU7BC/hf4Wa6h3pRUVErVqxYtGiRg4MDnU7v7OxkMBh+fn5r167V1dXlOTHkeI/BYLKysioqKlxdXVesWAEA8PT0hBDSaDRVVdXFixd7eXk1NTWxWKyGhobo6Oj6+voXL14AAE6cONHe3t7Y2IjH40VFRfX19ZEdPj8/X1paetmyZf7+/q9evWKxWAwGg0QiNTQ09Pb27tixAwCAxWIpFEpfX19ra+udO3fKy5GjPhdCGHqnCqCDgCoeKAZKbIt4VNj6tLQdZRQFFAOBejBQCsTHj3PjGV4C5P2BGgEoBinviXtJ77r/qFl0UxhQDgBqwUA1GMkLfOY89OQsyP379zEYzPLly7/88ktlZeW1a9cCAERFRZ89e8aTGRoaOnPmzIoVK0RFRSUlJdXV1W1sbFavXm1ra4uk+vPz8zdv3iwuLi4vL6+tra2goGBpaclkMtPT05cvX75s2TIZGRkUCiUpKblv3z5e1gBCmJWVtWHDBnFxcUVFRR0dHVlZ2WPHjvHeln733XcrV66UkJDQ0tJSUFD8ztycP6q8mVS98quQlV+FiemErsSEnPR4etLrmbh2iKh26CqdsJXqxNB74z7tcmSZmAZhpU6o6Feh4rqhv1zLP+j8n5UYophO6Eqd8JVfhdzNnQP7zZRgMpm3b992dHR0dHR0cXFB3kxbWFjU1tbyi6Wnp3t6egYEBFRWVg4MDOTk5Dx69Ii3V7179y45OdnNzc3R0TE4OLipqQlCWFtbGx8ff/nyZScnJx8fn9zc3Mk5iO7u7sTERFdXVycnp/DwcP7tZ2hoKCcnx8PD4/z581evXquuroLw95vjVx2sh/lND/NbMgtaH+Y1pzxpfPC4IT2vObOgNSuvNf1Zc1P7+JPr+tZ3ac+aMwpaMgta0/OaU540pjxpfJjXkpXfmlHQnJnX3PFmAEL4P3B/U1RUZGRkBABQUVHB4/EUCqWysrKlpWU6+Y+40ZkxbTp9FXfy6wyBHc3ySpoXnQuS+QzcTF6Izs5OPz8/XV3dpUuXqqqqHjlyBMmX/BWdE6oE0zP1RRGEEHJ4twcCXBB/VofLFXje//31wfu56NP4wb8o7e3t+fn5aWlpNBqtv79/htT9H6tmY0yzJ2a85Pc//Pc4Uzbk8vJjXChoMB+0TKFtMj4nNzN+y9Ot2uRbA8HcTBk3Clb+oZb7oYbDGc/fTDNU3r+CjOF3BbP5mD7/fsPDR28kk9vy2Jo9bVPdEnG5XA4fPdN+6eN9jV9gC7AHLo8eLt/JaTrMFW5m/LQF3Ff+jV1PUz6+2UxDzh9pE+CruDwJrkC5ccwVbuYxGfPczF3MczN3Mc/N3MU8N3MX89zMXcxzM3cxz83cxTw3cxf/B+gRe68pC/T7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Times"/>
              <a:ea typeface="+mn-ea"/>
              <a:cs typeface="+mn-cs"/>
            </a:endParaRPr>
          </a:p>
        </p:txBody>
      </p:sp>
      <p:sp>
        <p:nvSpPr>
          <p:cNvPr id="12298" name="AutoShape 10" descr="data:image/png;base64,iVBORw0KGgoAAAANSUhEUgAAAIkAAAA6CAIAAAALGO1FAAAYPElEQVR4nO1aZ1jTydYfFFFXBWUvKhC6BKTFBe6qqwJycRULIItAVrHt4npZLCsrPICglLAWpCUEKRJAQLCAFKleC6BISQgJJfQiUiKgBEI1mffDH7NZSmDdvcp9H34f0MycOVN+/3PmzJkBcB5zFeBzD2Ae02Kem7mLeW7mLua5mbuY52buYp6buYt5buYu5rmZu/hz3HC53BkFEBnuB0xoK1jDBPnJzaeUmVLzdPKCxz+nIIibyTOZcsIztp3Q6m9ZoOmY+P+Ev82nzXJ1phT7iJXlt04BtX9W7ZzCrOyGy+WOjIzQ6fTXr19PKcADk8kcGxtjs9nFxcVv376FEHZ2do6Ojk5W3tfXhwjMBkNDQ93d3RDCjo4OMpk8PDw8y4YQwp6eHhqNNjg4OOWA5zJmsBveZEpLS5WUlCIiIkZHR0dGRt68ecNboPr6+ra2tpGRkdTU1P3795PJ5La2Njc3t8rKyuTkZFNTUyqVOjY2NjAwACFks9mDg4Pt7e3W1tY4HI7D4SC9sNns4eHh7u5uRC2bzabT6a9evYIQslgsV1dXe3t7Fov16NEjHx+fsbGxkZGR+vr6oaEhCOHw8PDg4GB/f39vby+iraWlpaKiAvkmLl++rKur29raOmFGcx8z2A1vJrGxsStWrMjMzLxw4QIWi925c+fFixc7OjpwONzevXu9vb1TU1O1tbUBANeuXUtJSXF0dLx//76ysjIA4Pr1615eXleuXOnt7T179iyRSHRwcAAA6OjoVFdXQwjZbLajo6O1tbWxsbGDg8Pg4GBJScmhQ4f27duXmppKIBBEREQkJCRycnK8vLxCQ0Pr6+uPHz++detWW1vbjo6O9PR0U1NTc3NzExOTkpISFouFw+GMjY2dnJy6u7uxWOz27dtZLNanWM6/FbONBc6fP4/BYPLz89euXWtubo7FYlEo1KNHj2RkZHbu3PnixYuqqioVFRUDAwMGg3HkyJGtW7c+ffpUTk7OxMSkuLhYRUXFycmJTqeLiYnh8Xh3d3cpKamYmBjEU9XX14uJiZmZmdnY2IiLi1dVVeXk5Jw9exaFQmGx2NjY2FWrVjk7O9PpdHV1dUdHx8OHD2/bti0tLU1JSenixYvnz58XFRW9dOnSqlWr3N3dX79+7eXlZWxsLCMjk52dvW3btvPnz/8vRmuzigVYLJahoaG1tXV8fLycnByDwbhy5YqsrCydTo+OjlZQUHB0dGSxWCoqKi4uLiMjI5s2bTp79uyrV69QKJSvr29LS4usrKyfn9/ly5dXrlxJpVLd3NxUVFR4+01iYqK4uHhxcbGfn5+ysnJgYOA333zj4+ODRqOdnZ2zsrIkJSVLSkqKi4sVFBQiIiLQaPS5c+cGBgbU1NROnDihr69vZ2fX1dW1fv16V1dXKyurI0eOHDlyRENDIyEhYc2aNbdu3Zowo9kHnJ8Rs+KmpaXl66+/9vX1vXr1qoGBQX9/v729/dGjRxMSEo4dO6aoqOjq6spisfT19Y2MjDIzM7du3ZqQkNDb26utrb13797i4uIdO3ag0WgMBmNsbMxkMv39/aWkpMLCwhD9V69e1dPT6+7uPn36tLW1dVxcnIaGho2NjZqaWlJSUlFRkaSkJOLNNm/e3NjYeOHCBU1NTX19fTMzs4cPH2ppacXGxr58+XLLli2JiYnGxsaGhoY7duw4dOgQiURSVVUlk8kCZjdn6ZlVLNDf3//s2bPXr18zGAwymfz+/XsymdzQ0FBfX08ikdLT05F9vrKyMiMjo7GxsbCwsKenB0JYXl6ekZExMDBQUVGRkpJSVFRUXl7O4XD6+vrS09PLysqQXmpqasrKyhC11dXVQ0NDubm5mZmZhYWFvb29HA7n8ePHBQUFNTU1paWlEMKhoaGkpCQSifTmzRs2m/306dPu7u7Ozs7nz58PDw/X1tYmJSUh8o2Njc+fPx8cHJwu2p7LmBM5Gzab3d/f/wk6EnCanoP409w0NDR4enoyGIy/0mtnZ+eDBw+QkLe2ttbW1jY7O1twE94iMhgMHA7X0NCA/GQymTgcrrS0lE6nR0ZGjoyMfMR45iZDM3ODjJvD4eTl5aWmpvr6+iopKdFotNra2sjIyMLCQuSMAiEcGhp6/PhxZGRkTU3N8PDwgwcPYmJimpubuVxucXHx8+fPk5KSGhsbe3p67OzspKSksrOzR0ZGQkJCfvzxx5qaGl6PNTU1BQUFDx48yMvL43A41dXVpaWlHA6HSqU2NjbevHlzzZo1V65cefz48fv37589e7Zs2bLk5OQnT55ER0cPDw/n5uampqYyGAwajdbW1lZQUNDX19fc3Pzy5Usul0un00kkUklJyd/Bx3+X0VnZDYfDiYyMRKFQ+vr6cnJye/bsSUtL27x5865du9TV1Xmf/JUrV6SkpA4ePPj48eOWlpaTJ0+qq6tbWlpSKBRdXd0NGzbIyMhYWVndu3dPSkpKTEzM39/f1dV1+/btu3fvtrS0RNwal8u1sLBQUlLavn27goJCZmamhYWFtbV1b28vErx5e3uLi4sbGhpKSUnFx8eTSCQ0Gl1WVrZ//353d/fQ0FAUCrVz504dHR0bGxtfX19NTc2WlhZ7e/vdu3enpqZu2rTJxMQEOQ/Mco34WORyIQdyuRByucj/4YTsEPKTvzHkjv9BpPj2Pe54+cdww1Py5s2br7/+GovF9vT0qKur29ra/vDDDzIyMpcuXfrmm2/Cw8MRsejo6K+++srDw6O5uTk8PNzFxcXQ0NDAwCAsLExBQSExMdHJyUlLS4tGoyGrTKVS16xZc+DAgVOnThkZGSFH987OTgUFhXPnztXU1MjJydnb22trawcEBCDC8fHxZmZmVlZWQ0NDW7ZssbGxsbOz279/P51Ox2AwOBwOg8H8/PPPPT09ampqp0+f/umnn/bv3z84OKivr3/y5Mnvv/9eWVkZh8Nt2bIlLi5uZlIgF05pXnwMcMfFJhTzVUIOhBxeDUIWlws/0PxR3PDAZDI3btxoYGAQGBgoLS2Nx+NPnTolKyvr5uZGJBKZTCaEsL+/Pycnx8bGZunSpd7e3mg0+siRIyoqKlZWVg4ODkpKSl1dXQcPHjQ1Na2trUWORC9evJCSkjIzM8PhcMnJychWUVRU9OWXX1pbWzs5Oa1evdrf319BQcHCwsLc3FxSUjIrK0taWtrAwIBAIKBQKC8vLwwG8+uvv6akpKxZsyYtLQ2DwezZs8ff319OTi42NtbKymrDhg1nzpz5xz/+ERMTc/jwYWVlZS8vLyKR2NXVNQMzECKf+eQlF9Rk1jlfLnwvWO1sfdq9e/f09fUPHz78008/VVZWlpeXY7FYc3PzqKgoRIbJZNrb2+/atcvNza2qqsrBweH48eP//ve/b926hcfjL126xGQyHR0dSSTS8PCwo6OjjY1NZ2dnVFSUiYnJDz/8QKPRED0hISFr1661tbXdtm2bn59fX1+fm5ubsbHx8ePHPT09i4qKTp065eLioqen5+TkVFdXd/LkyZycnNTU1FOnTr19+zY2Nvbbb7/V1dWVkJCorq5OT083NDQ8evSora1tQ0NDaWkpFos9cOBAbGws/zJNs34QwveQy+VACCG3srHn5t3Km3crw5Mrw5MqQu/SgxPo4fcrbyZV37xXGZpQQa/rRZpVNfTGptclZNXdyam7ndkQ97AuNoORkF2XmFMXn91wO6uurYM1blECeZxtLAAh7Onp6evrGxoaQkrevXvX3Nz87t07ROb9+/dMJrOtrQ3JMA4ODnZ1dbHZ7LGxsaGhoeHhYQ6HMzAwgNQiaU1EbXt7+6tXr3jx1dmzZ/X09Hp7exFzhBCOjIy8fft2cHBwdHR0dHR0eHh4dHS0q6trbGwMQjgwMMDhcIaHh5G8J4Swt7fX1dVVV1f3zZs3yE8kwYrUvn37trm5ua+vbwZiILJPcCAXIqHOjcTKJWj8YrVgEXWCsGLAYefcHy89XapCXLQ+eIlm8GLFgMBbVKShdyTlC3TQMgxxqUbwsvXBP3k93f9LxlKVoKWYkGVaIV9oBCfmNIx3/tft5lOioqKCZ0PwY6Pb+vp6KpXKCyA/HnzeLCShCqgQgDoBKAcIqwQn/6extKpLFEMESv5AkwiUAv1ixrnxDCcDJX+gEQzkAr/UCcmnvI56ULMIHQTWBYD1BKCKv51VP679L9rNn5jINDdak0v6+/spFEpeXh6FQhFw6vyz92Y1NTW5ubn84fh0kgLKJ0pBDmI54feqhNSCgSoB65LrH02PSamJTmXg42m2nk+AejBQIQTG0pE2PjcpAB2wQIto6/nsMokSnVobnFAREEczO5sJVIlAi3gnp+6DekF9/9ftZsLDARaLRSAQ/vWvf6FQKDExMRkZGSMjo7CwsAkMCaB5QvalsLAQuWiAEIaHh4uLi3t4eExWNeXAJnf3R2FerMyFEIbfqwLrgxdq3rD/rSA6hUF6wCClMOLSa5wDngtvCAHr8IFx5Ugzn0gKUMaLaN9ww7+MflBzK60u/mFt9APGKZ88sJ4AtIh3sz+53cyI1tZWc3NzYWFhPT29a9euhYaGuru7y8vLL1y4EIvFtrW18QvPeK/M4XD8/f3l5eWjo6ORkuzsbACAi4uLgDFMzkDP8JzhQ6AWklgBVAlAPXihOhG9N/5JaVtJZdc/Le8LqxEA5g8+zSuCAtYFAQ3iIg3iJpskSg0z+3mL/M5YEa0bQIMA1hMSs+rgh/haAD4dN+/evTtw4AAA4OLFi/xW0tTUZGxsDAA4evTolJfN0z3buHXrloaGxsGDB6uqqpCSvLw8AICbm9vsRyX4soAzvl9zIITE21XCynhh1UAhNF5kHf6sb4FrYNEKDaKQcoCwBmGhfEBgVBnipDzDSoQV/IVVCUKKQV9oEN2JxSc8noooBwihgxatJwijg+Izx33aXIkFwsPDAQCHDh3iBVQ8IMfMxYsXJyUlQQh7enqYTCbCE+JnWCxWZ2cnElzxFjEwMDAuLo7/mPL06VMAAOLTWlpaGhsbpwwHWltbq6ureYEiP0ZHR5uamqqrq1+/fj06Osq/etSa3oAoakA0NSi23C+KSoijEeLp16PL8LHlgTE030gypYoJIeRCSKZ3+UdR8LfKCHHlAdFlIQl0YhwdH12OjysPulUeGEOtbx6PEv+Gs+dfx+DgoJ6e3uLFi9PT05GSCQ7kwoULAAA7Ozs2m33+/HlLS0s6nc6TTEpKMjIyioiIQORbW1udnJw2btyooaGxdevWgIAANpsNIXzy5MmCBQt+++23+/fvo9FoNBptb29fV1fHG0ZDQ8OZM2c0NDTk5eX19PTCwsL4LTUjI+P7779XV1eXlZXV1tbOycmBvMTK7KLFD4mc2Yhyecfa6fCJuKmvrxcVFVVUVOQlsCfs6hkZGQCA7du3d3R02NjYrFq1qrCwkNc8JSUFAODs7AwhbGtr2759u7i4uLOzc2RkJBaLFRIS8vDweP/+fX5+/qJFi3799dfw8PBffvnFwMAAAPDtt98iz4Pq6up0dHRWr17t4eERGRlpbm6+cOHC69evI12EhYWJiYnp6ur6+fkFBATs3r07ikSCH7IDs05rIhma2YnOROMn4qa0tFRYWFhNTY333mUCysrKvvjiCwwG09zc7OzsLCMjU1JSwqstKCgAAFy6dAlCePHiRQBAYGAgwmtfX5+pqemiRYuoVCqZTBYSEkLuxSGEXV1dWCwWABAcHAwhtLe3FxISioyMRHR2dXXp6+uLiYnV1dUxGIzly5cbGBi0t7cjtX19fb09vZDL4VkNpeoNjljqFUL2iSB73yi5HF72WyjZ+0apTxjZO7TUi/CSXDF+WM4v67hEKPIKLf0tjOJ9o/TKzdLL4WTvG2RcGNkrtMTrRklVfc9sFu0TcUOj0ZYuXSojI1NeXj6lAMLNli1bOjo6zp07N4GbJ0+eAAC8vLxGRkY2btwoLCy8a9cuCwsLExMTKysrLS0tAACJRKJQKEJCQu7u7vwNFyxYYGNj097erqmpuWTJkj179nz33XempqaWlpbr168HANy9e/fq1asiIiLx8fETRjVu2FwkTqMLKQQIKQcBpSAg7fezzzPH64VAHg8Ug4RUCUKyAfj48al5hJYCWT8hVTxQCARKga74oqMXHgGUL1gXJKQaJKQcGJ/Ji6E/n0/jz2Sj0egp548gNTUVAHDs2LGRkZEzZ87Iysoi188IkE3ex8fn7du3UlJSEhIS586dc3d3d3FxcXFx8fT09PDwIJPJL168EBIS4o/TqqqqpKSk9u3bR6PRVq9ejUKhXFxc3NzcXFxcXF1dPTw8cDgclUq1sLCQkJDIy8v7w+DHs/vjU7hxtxKo4YE6QVgjeO3X4WnPml6Wd8ptjVikSQRaNwAaT0ioQCS9I8hAKRBoEkXUCWhDUgG181YaQ/KfYQs1iECDCNQICby8wGfcb/gj1NOnTwMAzM3NkX17Ak6cOLFw4cKYmBgIoZ2dHQqFevnyJa8W8Wk+Pj5sNnvdunXS0tK88yY/EPPit5vy8nJRUdFDhw61tLRIS0uj0egJpygEFhYWixcvTkxMnDBs/h8R9yuF1PALVAn2Vwpi02rDk6pD7lTcza1z8HsB1PBANSj4TiXSAnezFKCDFmoR3UNKolIYoXcqCbdp93LrbT2eApUgoBWcmNOEqP5sdjPhxEAmk6WlpYWFha9evTpBMiUlZcmSJUZGRsirKHd3dxERkdu3b/MEvL29EW64XK6dnR0A4MKFC5N7RLjx9vbmlfj7+yP7zdjYmKWlJfK0cXLD4OBgAICZmRkvB/rHWXAhhBH3qxaoBS/UJFo7PrpCosal1yVkNfjGUA85PwYbQoAKIeSD3eBuUoBykIh2yI8eT3xjqEm5DcmPGnE3KdZOOUCNALSIibnjuU7BC/hf4Wa6h3pRUVErVqxYtGiRg4MDnU7v7OxkMBh+fn5r167V1dXlOTHkeI/BYLKysioqKlxdXVesWAEA8PT0hBDSaDRVVdXFixd7eXk1NTWxWKyGhobo6Oj6+voXL14AAE6cONHe3t7Y2IjH40VFRfX19ZEdPj8/X1paetmyZf7+/q9evWKxWAwGg0QiNTQ09Pb27tixAwCAxWIpFEpfX19ra+udO3fKy5GjPhdCGHqnCqCDgCoeKAZKbIt4VNj6tLQdZRQFFAOBejBQCsTHj3PjGV4C5P2BGgEoBinviXtJ77r/qFl0UxhQDgBqwUA1GMkLfOY89OQsyP379zEYzPLly7/88ktlZeW1a9cCAERFRZ89e8aTGRoaOnPmzIoVK0RFRSUlJdXV1W1sbFavXm1ra4uk+vPz8zdv3iwuLi4vL6+tra2goGBpaclkMtPT05cvX75s2TIZGRkUCiUpKblv3z5e1gBCmJWVtWHDBnFxcUVFRR0dHVlZ2WPHjvHeln733XcrV66UkJDQ0tJSUFD8ztycP6q8mVS98quQlV+FiemErsSEnPR4etLrmbh2iKh26CqdsJXqxNB74z7tcmSZmAZhpU6o6Feh4rqhv1zLP+j8n5UYophO6Eqd8JVfhdzNnQP7zZRgMpm3b992dHR0dHR0cXFB3kxbWFjU1tbyi6Wnp3t6egYEBFRWVg4MDOTk5Dx69Ii3V7179y45OdnNzc3R0TE4OLipqQlCWFtbGx8ff/nyZScnJx8fn9zc3Mk5iO7u7sTERFdXVycnp/DwcP7tZ2hoKCcnx8PD4/z581evXquuroLw95vjVx2sh/lND/NbMgtaH+Y1pzxpfPC4IT2vObOgNSuvNf1Zc1P7+JPr+tZ3ac+aMwpaMgta0/OaU540pjxpfJjXkpXfmlHQnJnX3PFmAEL4P3B/U1RUZGRkBABQUVHB4/EUCqWysrKlpWU6+Y+40ZkxbTp9FXfy6wyBHc3ySpoXnQuS+QzcTF6Izs5OPz8/XV3dpUuXqqqqHjlyBMmX/BWdE6oE0zP1RRGEEHJ4twcCXBB/VofLFXje//31wfu56NP4wb8o7e3t+fn5aWlpNBqtv79/htT9H6tmY0yzJ2a85Pc//Pc4Uzbk8vJjXChoMB+0TKFtMj4nNzN+y9Ot2uRbA8HcTBk3Clb+oZb7oYbDGc/fTDNU3r+CjOF3BbP5mD7/fsPDR28kk9vy2Jo9bVPdEnG5XA4fPdN+6eN9jV9gC7AHLo8eLt/JaTrMFW5m/LQF3Ff+jV1PUz6+2UxDzh9pE+CruDwJrkC5ccwVbuYxGfPczF3MczN3Mc/N3MU8N3MX89zMXcxzM3cxz83cxTw3cxf/B+gRe68pC/T7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Times"/>
              <a:ea typeface="+mn-ea"/>
              <a:cs typeface="+mn-cs"/>
            </a:endParaRPr>
          </a:p>
        </p:txBody>
      </p:sp>
      <p:sp>
        <p:nvSpPr>
          <p:cNvPr id="12300" name="AutoShape 12" descr="data:image/png;base64,iVBORw0KGgoAAAANSUhEUgAAAIkAAAA6CAIAAAALGO1FAAAYPElEQVR4nO1aZ1jTydYfFFFXBWUvKhC6BKTFBe6qqwJycRULIItAVrHt4npZLCsrPICglLAWpCUEKRJAQLCAFKleC6BISQgJJfQiUiKgBEI1mffDH7NZSmDdvcp9H34f0MycOVN+/3PmzJkBcB5zFeBzD2Ae02Kem7mLeW7mLua5mbuY52buYp6buYt5buYu5rmZu/hz3HC53BkFEBnuB0xoK1jDBPnJzaeUmVLzdPKCxz+nIIibyTOZcsIztp3Q6m9ZoOmY+P+Ev82nzXJ1phT7iJXlt04BtX9W7ZzCrOyGy+WOjIzQ6fTXr19PKcADk8kcGxtjs9nFxcVv376FEHZ2do6Ojk5W3tfXhwjMBkNDQ93d3RDCjo4OMpk8PDw8y4YQwp6eHhqNNjg4OOWA5zJmsBveZEpLS5WUlCIiIkZHR0dGRt68ecNboPr6+ra2tpGRkdTU1P3795PJ5La2Njc3t8rKyuTkZFNTUyqVOjY2NjAwACFks9mDg4Pt7e3W1tY4HI7D4SC9sNns4eHh7u5uRC2bzabT6a9evYIQslgsV1dXe3t7Fov16NEjHx+fsbGxkZGR+vr6oaEhCOHw8PDg4GB/f39vby+iraWlpaKiAvkmLl++rKur29raOmFGcx8z2A1vJrGxsStWrMjMzLxw4QIWi925c+fFixc7OjpwONzevXu9vb1TU1O1tbUBANeuXUtJSXF0dLx//76ysjIA4Pr1615eXleuXOnt7T179iyRSHRwcAAA6OjoVFdXQwjZbLajo6O1tbWxsbGDg8Pg4GBJScmhQ4f27duXmppKIBBEREQkJCRycnK8vLxCQ0Pr6+uPHz++detWW1vbjo6O9PR0U1NTc3NzExOTkpISFouFw+GMjY2dnJy6u7uxWOz27dtZLNanWM6/FbONBc6fP4/BYPLz89euXWtubo7FYlEo1KNHj2RkZHbu3PnixYuqqioVFRUDAwMGg3HkyJGtW7c+ffpUTk7OxMSkuLhYRUXFycmJTqeLiYnh8Xh3d3cpKamYmBjEU9XX14uJiZmZmdnY2IiLi1dVVeXk5Jw9exaFQmGx2NjY2FWrVjk7O9PpdHV1dUdHx8OHD2/bti0tLU1JSenixYvnz58XFRW9dOnSqlWr3N3dX79+7eXlZWxsLCMjk52dvW3btvPnz/8vRmuzigVYLJahoaG1tXV8fLycnByDwbhy5YqsrCydTo+OjlZQUHB0dGSxWCoqKi4uLiMjI5s2bTp79uyrV69QKJSvr29LS4usrKyfn9/ly5dXrlxJpVLd3NxUVFR4+01iYqK4uHhxcbGfn5+ysnJgYOA333zj4+ODRqOdnZ2zsrIkJSVLSkqKi4sVFBQiIiLQaPS5c+cGBgbU1NROnDihr69vZ2fX1dW1fv16V1dXKyurI0eOHDlyRENDIyEhYc2aNbdu3Zowo9kHnJ8Rs+KmpaXl66+/9vX1vXr1qoGBQX9/v729/dGjRxMSEo4dO6aoqOjq6spisfT19Y2MjDIzM7du3ZqQkNDb26utrb13797i4uIdO3ag0WgMBmNsbMxkMv39/aWkpMLCwhD9V69e1dPT6+7uPn36tLW1dVxcnIaGho2NjZqaWlJSUlFRkaSkJOLNNm/e3NjYeOHCBU1NTX19fTMzs4cPH2ppacXGxr58+XLLli2JiYnGxsaGhoY7duw4dOgQiURSVVUlk8kCZjdn6ZlVLNDf3//s2bPXr18zGAwymfz+/XsymdzQ0FBfX08ikdLT05F9vrKyMiMjo7GxsbCwsKenB0JYXl6ekZExMDBQUVGRkpJSVFRUXl7O4XD6+vrS09PLysqQXmpqasrKyhC11dXVQ0NDubm5mZmZhYWFvb29HA7n8ePHBQUFNTU1paWlEMKhoaGkpCQSifTmzRs2m/306dPu7u7Ozs7nz58PDw/X1tYmJSUh8o2Njc+fPx8cHJwu2p7LmBM5Gzab3d/f/wk6EnCanoP409w0NDR4enoyGIy/0mtnZ+eDBw+QkLe2ttbW1jY7O1twE94iMhgMHA7X0NCA/GQymTgcrrS0lE6nR0ZGjoyMfMR45iZDM3ODjJvD4eTl5aWmpvr6+iopKdFotNra2sjIyMLCQuSMAiEcGhp6/PhxZGRkTU3N8PDwgwcPYmJimpubuVxucXHx8+fPk5KSGhsbe3p67OzspKSksrOzR0ZGQkJCfvzxx5qaGl6PNTU1BQUFDx48yMvL43A41dXVpaWlHA6HSqU2NjbevHlzzZo1V65cefz48fv37589e7Zs2bLk5OQnT55ER0cPDw/n5uampqYyGAwajdbW1lZQUNDX19fc3Pzy5Usul0un00kkUklJyd/Bx3+X0VnZDYfDiYyMRKFQ+vr6cnJye/bsSUtL27x5865du9TV1Xmf/JUrV6SkpA4ePPj48eOWlpaTJ0+qq6tbWlpSKBRdXd0NGzbIyMhYWVndu3dPSkpKTEzM39/f1dV1+/btu3fvtrS0RNwal8u1sLBQUlLavn27goJCZmamhYWFtbV1b28vErx5e3uLi4sbGhpKSUnFx8eTSCQ0Gl1WVrZ//353d/fQ0FAUCrVz504dHR0bGxtfX19NTc2WlhZ7e/vdu3enpqZu2rTJxMQEOQ/Mco34WORyIQdyuRByucj/4YTsEPKTvzHkjv9BpPj2Pe54+cdww1Py5s2br7/+GovF9vT0qKur29ra/vDDDzIyMpcuXfrmm2/Cw8MRsejo6K+++srDw6O5uTk8PNzFxcXQ0NDAwCAsLExBQSExMdHJyUlLS4tGoyGrTKVS16xZc+DAgVOnThkZGSFH987OTgUFhXPnztXU1MjJydnb22trawcEBCDC8fHxZmZmVlZWQ0NDW7ZssbGxsbOz279/P51Ox2AwOBwOg8H8/PPPPT09ampqp0+f/umnn/bv3z84OKivr3/y5Mnvv/9eWVkZh8Nt2bIlLi5uZlIgF05pXnwMcMfFJhTzVUIOhBxeDUIWlws/0PxR3PDAZDI3btxoYGAQGBgoLS2Nx+NPnTolKyvr5uZGJBKZTCaEsL+/Pycnx8bGZunSpd7e3mg0+siRIyoqKlZWVg4ODkpKSl1dXQcPHjQ1Na2trUWORC9evJCSkjIzM8PhcMnJychWUVRU9OWXX1pbWzs5Oa1evdrf319BQcHCwsLc3FxSUjIrK0taWtrAwIBAIKBQKC8vLwwG8+uvv6akpKxZsyYtLQ2DwezZs8ff319OTi42NtbKymrDhg1nzpz5xz/+ERMTc/jwYWVlZS8vLyKR2NXVNQMzECKf+eQlF9Rk1jlfLnwvWO1sfdq9e/f09fUPHz78008/VVZWlpeXY7FYc3PzqKgoRIbJZNrb2+/atcvNza2qqsrBweH48eP//ve/b926hcfjL126xGQyHR0dSSTS8PCwo6OjjY1NZ2dnVFSUiYnJDz/8QKPRED0hISFr1661tbXdtm2bn59fX1+fm5ubsbHx8ePHPT09i4qKTp065eLioqen5+TkVFdXd/LkyZycnNTU1FOnTr19+zY2Nvbbb7/V1dWVkJCorq5OT083NDQ8evSora1tQ0NDaWkpFos9cOBAbGws/zJNs34QwveQy+VACCG3srHn5t3Km3crw5Mrw5MqQu/SgxPo4fcrbyZV37xXGZpQQa/rRZpVNfTGptclZNXdyam7ndkQ97AuNoORkF2XmFMXn91wO6uurYM1blECeZxtLAAh7Onp6evrGxoaQkrevXvX3Nz87t07ROb9+/dMJrOtrQ3JMA4ODnZ1dbHZ7LGxsaGhoeHhYQ6HMzAwgNQiaU1EbXt7+6tXr3jx1dmzZ/X09Hp7exFzhBCOjIy8fft2cHBwdHR0dHR0eHh4dHS0q6trbGwMQjgwMMDhcIaHh5G8J4Swt7fX1dVVV1f3zZs3yE8kwYrUvn37trm5ua+vbwZiILJPcCAXIqHOjcTKJWj8YrVgEXWCsGLAYefcHy89XapCXLQ+eIlm8GLFgMBbVKShdyTlC3TQMgxxqUbwsvXBP3k93f9LxlKVoKWYkGVaIV9oBCfmNIx3/tft5lOioqKCZ0PwY6Pb+vp6KpXKCyA/HnzeLCShCqgQgDoBKAcIqwQn/6extKpLFEMESv5AkwiUAv1ixrnxDCcDJX+gEQzkAr/UCcmnvI56ULMIHQTWBYD1BKCKv51VP679L9rNn5jINDdak0v6+/spFEpeXh6FQhFw6vyz92Y1NTW5ubn84fh0kgLKJ0pBDmI54feqhNSCgSoB65LrH02PSamJTmXg42m2nk+AejBQIQTG0pE2PjcpAB2wQIto6/nsMokSnVobnFAREEczO5sJVIlAi3gnp+6DekF9/9ftZsLDARaLRSAQ/vWvf6FQKDExMRkZGSMjo7CwsAkMCaB5QvalsLAQuWiAEIaHh4uLi3t4eExWNeXAJnf3R2FerMyFEIbfqwLrgxdq3rD/rSA6hUF6wCClMOLSa5wDngtvCAHr8IFx5Ugzn0gKUMaLaN9ww7+MflBzK60u/mFt9APGKZ88sJ4AtIh3sz+53cyI1tZWc3NzYWFhPT29a9euhYaGuru7y8vLL1y4EIvFtrW18QvPeK/M4XD8/f3l5eWjo6ORkuzsbACAi4uLgDFMzkDP8JzhQ6AWklgBVAlAPXihOhG9N/5JaVtJZdc/Le8LqxEA5g8+zSuCAtYFAQ3iIg3iJpskSg0z+3mL/M5YEa0bQIMA1hMSs+rgh/haAD4dN+/evTtw4AAA4OLFi/xW0tTUZGxsDAA4evTolJfN0z3buHXrloaGxsGDB6uqqpCSvLw8AICbm9vsRyX4soAzvl9zIITE21XCynhh1UAhNF5kHf6sb4FrYNEKDaKQcoCwBmGhfEBgVBnipDzDSoQV/IVVCUKKQV9oEN2JxSc8noooBwihgxatJwijg+Izx33aXIkFwsPDAQCHDh3iBVQ8IMfMxYsXJyUlQQh7enqYTCbCE+JnWCxWZ2cnElzxFjEwMDAuLo7/mPL06VMAAOLTWlpaGhsbpwwHWltbq6ureYEiP0ZHR5uamqqrq1+/fj06Osq/etSa3oAoakA0NSi23C+KSoijEeLp16PL8LHlgTE030gypYoJIeRCSKZ3+UdR8LfKCHHlAdFlIQl0YhwdH12OjysPulUeGEOtbx6PEv+Gs+dfx+DgoJ6e3uLFi9PT05GSCQ7kwoULAAA7Ozs2m33+/HlLS0s6nc6TTEpKMjIyioiIQORbW1udnJw2btyooaGxdevWgIAANpsNIXzy5MmCBQt+++23+/fvo9FoNBptb29fV1fHG0ZDQ8OZM2c0NDTk5eX19PTCwsL4LTUjI+P7779XV1eXlZXV1tbOycmBvMTK7KLFD4mc2Yhyecfa6fCJuKmvrxcVFVVUVOQlsCfs6hkZGQCA7du3d3R02NjYrFq1qrCwkNc8JSUFAODs7AwhbGtr2759u7i4uLOzc2RkJBaLFRIS8vDweP/+fX5+/qJFi3799dfw8PBffvnFwMAAAPDtt98iz4Pq6up0dHRWr17t4eERGRlpbm6+cOHC69evI12EhYWJiYnp6ur6+fkFBATs3r07ikSCH7IDs05rIhma2YnOROMn4qa0tFRYWFhNTY333mUCysrKvvjiCwwG09zc7OzsLCMjU1JSwqstKCgAAFy6dAlCePHiRQBAYGAgwmtfX5+pqemiRYuoVCqZTBYSEkLuxSGEXV1dWCwWABAcHAwhtLe3FxISioyMRHR2dXXp6+uLiYnV1dUxGIzly5cbGBi0t7cjtX19fb09vZDL4VkNpeoNjljqFUL2iSB73yi5HF72WyjZ+0apTxjZO7TUi/CSXDF+WM4v67hEKPIKLf0tjOJ9o/TKzdLL4WTvG2RcGNkrtMTrRklVfc9sFu0TcUOj0ZYuXSojI1NeXj6lAMLNli1bOjo6zp07N4GbJ0+eAAC8vLxGRkY2btwoLCy8a9cuCwsLExMTKysrLS0tAACJRKJQKEJCQu7u7vwNFyxYYGNj097erqmpuWTJkj179nz33XempqaWlpbr168HANy9e/fq1asiIiLx8fETRjVu2FwkTqMLKQQIKQcBpSAg7fezzzPH64VAHg8Ug4RUCUKyAfj48al5hJYCWT8hVTxQCARKga74oqMXHgGUL1gXJKQaJKQcGJ/Ji6E/n0/jz2Sj0egp548gNTUVAHDs2LGRkZEzZ87Iysoi188IkE3ex8fn7du3UlJSEhIS586dc3d3d3FxcXFx8fT09PDwIJPJL168EBIS4o/TqqqqpKSk9u3bR6PRVq9ejUKhXFxc3NzcXFxcXF1dPTw8cDgclUq1sLCQkJDIy8v7w+DHs/vjU7hxtxKo4YE6QVgjeO3X4WnPml6Wd8ptjVikSQRaNwAaT0ioQCS9I8hAKRBoEkXUCWhDUgG181YaQ/KfYQs1iECDCNQICby8wGfcb/gj1NOnTwMAzM3NkX17Ak6cOLFw4cKYmBgIoZ2dHQqFevnyJa8W8Wk+Pj5sNnvdunXS0tK88yY/EPPit5vy8nJRUdFDhw61tLRIS0uj0egJpygEFhYWixcvTkxMnDBs/h8R9yuF1PALVAn2Vwpi02rDk6pD7lTcza1z8HsB1PBANSj4TiXSAnezFKCDFmoR3UNKolIYoXcqCbdp93LrbT2eApUgoBWcmNOEqP5sdjPhxEAmk6WlpYWFha9evTpBMiUlZcmSJUZGRsirKHd3dxERkdu3b/MEvL29EW64XK6dnR0A4MKFC5N7RLjx9vbmlfj7+yP7zdjYmKWlJfK0cXLD4OBgAICZmRkvB/rHWXAhhBH3qxaoBS/UJFo7PrpCosal1yVkNfjGUA85PwYbQoAKIeSD3eBuUoBykIh2yI8eT3xjqEm5DcmPGnE3KdZOOUCNALSIibnjuU7BC/hf4Wa6h3pRUVErVqxYtGiRg4MDnU7v7OxkMBh+fn5r167V1dXlOTHkeI/BYLKysioqKlxdXVesWAEA8PT0hBDSaDRVVdXFixd7eXk1NTWxWKyGhobo6Oj6+voXL14AAE6cONHe3t7Y2IjH40VFRfX19ZEdPj8/X1paetmyZf7+/q9evWKxWAwGg0QiNTQ09Pb27tixAwCAxWIpFEpfX19ra+udO3fKy5GjPhdCGHqnCqCDgCoeKAZKbIt4VNj6tLQdZRQFFAOBejBQCsTHj3PjGV4C5P2BGgEoBinviXtJ77r/qFl0UxhQDgBqwUA1GMkLfOY89OQsyP379zEYzPLly7/88ktlZeW1a9cCAERFRZ89e8aTGRoaOnPmzIoVK0RFRSUlJdXV1W1sbFavXm1ra4uk+vPz8zdv3iwuLi4vL6+tra2goGBpaclkMtPT05cvX75s2TIZGRkUCiUpKblv3z5e1gBCmJWVtWHDBnFxcUVFRR0dHVlZ2WPHjvHeln733XcrV66UkJDQ0tJSUFD8ztycP6q8mVS98quQlV+FiemErsSEnPR4etLrmbh2iKh26CqdsJXqxNB74z7tcmSZmAZhpU6o6Feh4rqhv1zLP+j8n5UYophO6Eqd8JVfhdzNnQP7zZRgMpm3b992dHR0dHR0cXFB3kxbWFjU1tbyi6Wnp3t6egYEBFRWVg4MDOTk5Dx69Ii3V7179y45OdnNzc3R0TE4OLipqQlCWFtbGx8ff/nyZScnJx8fn9zc3Mk5iO7u7sTERFdXVycnp/DwcP7tZ2hoKCcnx8PD4/z581evXquuroLw95vjVx2sh/lND/NbMgtaH+Y1pzxpfPC4IT2vObOgNSuvNf1Zc1P7+JPr+tZ3ac+aMwpaMgta0/OaU540pjxpfJjXkpXfmlHQnJnX3PFmAEL4P3B/U1RUZGRkBABQUVHB4/EUCqWysrKlpWU6+Y+40ZkxbTp9FXfy6wyBHc3ySpoXnQuS+QzcTF6Izs5OPz8/XV3dpUuXqqqqHjlyBMmX/BWdE6oE0zP1RRGEEHJ4twcCXBB/VofLFXje//31wfu56NP4wb8o7e3t+fn5aWlpNBqtv79/htT9H6tmY0yzJ2a85Pc//Pc4Uzbk8vJjXChoMB+0TKFtMj4nNzN+y9Ot2uRbA8HcTBk3Clb+oZb7oYbDGc/fTDNU3r+CjOF3BbP5mD7/fsPDR28kk9vy2Jo9bVPdEnG5XA4fPdN+6eN9jV9gC7AHLo8eLt/JaTrMFW5m/LQF3Ff+jV1PUz6+2UxDzh9pE+CruDwJrkC5ccwVbuYxGfPczF3MczN3Mc/N3MU8N3MX89zMXcxzM3cxz83cxTw3cxf/B+gRe68pC/T7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Times"/>
              <a:ea typeface="+mn-ea"/>
              <a:cs typeface="+mn-cs"/>
            </a:endParaRPr>
          </a:p>
        </p:txBody>
      </p:sp>
      <p:sp>
        <p:nvSpPr>
          <p:cNvPr id="12302" name="AutoShape 14" descr="data:image/png;base64,iVBORw0KGgoAAAANSUhEUgAAAIkAAAA6CAIAAAALGO1FAAAYPElEQVR4nO1aZ1jTydYfFFFXBWUvKhC6BKTFBe6qqwJycRULIItAVrHt4npZLCsrPICglLAWpCUEKRJAQLCAFKleC6BISQgJJfQiUiKgBEI1mffDH7NZSmDdvcp9H34f0MycOVN+/3PmzJkBcB5zFeBzD2Ae02Kem7mLeW7mLua5mbuY52buYp6buYt5buYu5rmZu/hz3HC53BkFEBnuB0xoK1jDBPnJzaeUmVLzdPKCxz+nIIibyTOZcsIztp3Q6m9ZoOmY+P+Ev82nzXJ1phT7iJXlt04BtX9W7ZzCrOyGy+WOjIzQ6fTXr19PKcADk8kcGxtjs9nFxcVv376FEHZ2do6Ojk5W3tfXhwjMBkNDQ93d3RDCjo4OMpk8PDw8y4YQwp6eHhqNNjg4OOWA5zJmsBveZEpLS5WUlCIiIkZHR0dGRt68ecNboPr6+ra2tpGRkdTU1P3795PJ5La2Njc3t8rKyuTkZFNTUyqVOjY2NjAwACFks9mDg4Pt7e3W1tY4HI7D4SC9sNns4eHh7u5uRC2bzabT6a9evYIQslgsV1dXe3t7Fov16NEjHx+fsbGxkZGR+vr6oaEhCOHw8PDg4GB/f39vby+iraWlpaKiAvkmLl++rKur29raOmFGcx8z2A1vJrGxsStWrMjMzLxw4QIWi925c+fFixc7OjpwONzevXu9vb1TU1O1tbUBANeuXUtJSXF0dLx//76ysjIA4Pr1615eXleuXOnt7T179iyRSHRwcAAA6OjoVFdXQwjZbLajo6O1tbWxsbGDg8Pg4GBJScmhQ4f27duXmppKIBBEREQkJCRycnK8vLxCQ0Pr6+uPHz++detWW1vbjo6O9PR0U1NTc3NzExOTkpISFouFw+GMjY2dnJy6u7uxWOz27dtZLNanWM6/FbONBc6fP4/BYPLz89euXWtubo7FYlEo1KNHj2RkZHbu3PnixYuqqioVFRUDAwMGg3HkyJGtW7c+ffpUTk7OxMSkuLhYRUXFycmJTqeLiYnh8Xh3d3cpKamYmBjEU9XX14uJiZmZmdnY2IiLi1dVVeXk5Jw9exaFQmGx2NjY2FWrVjk7O9PpdHV1dUdHx8OHD2/bti0tLU1JSenixYvnz58XFRW9dOnSqlWr3N3dX79+7eXlZWxsLCMjk52dvW3btvPnz/8vRmuzigVYLJahoaG1tXV8fLycnByDwbhy5YqsrCydTo+OjlZQUHB0dGSxWCoqKi4uLiMjI5s2bTp79uyrV69QKJSvr29LS4usrKyfn9/ly5dXrlxJpVLd3NxUVFR4+01iYqK4uHhxcbGfn5+ysnJgYOA333zj4+ODRqOdnZ2zsrIkJSVLSkqKi4sVFBQiIiLQaPS5c+cGBgbU1NROnDihr69vZ2fX1dW1fv16V1dXKyurI0eOHDlyRENDIyEhYc2aNbdu3Zowo9kHnJ8Rs+KmpaXl66+/9vX1vXr1qoGBQX9/v729/dGjRxMSEo4dO6aoqOjq6spisfT19Y2MjDIzM7du3ZqQkNDb26utrb13797i4uIdO3ag0WgMBmNsbMxkMv39/aWkpMLCwhD9V69e1dPT6+7uPn36tLW1dVxcnIaGho2NjZqaWlJSUlFRkaSkJOLNNm/e3NjYeOHCBU1NTX19fTMzs4cPH2ppacXGxr58+XLLli2JiYnGxsaGhoY7duw4dOgQiURSVVUlk8kCZjdn6ZlVLNDf3//s2bPXr18zGAwymfz+/XsymdzQ0FBfX08ikdLT05F9vrKyMiMjo7GxsbCwsKenB0JYXl6ekZExMDBQUVGRkpJSVFRUXl7O4XD6+vrS09PLysqQXmpqasrKyhC11dXVQ0NDubm5mZmZhYWFvb29HA7n8ePHBQUFNTU1paWlEMKhoaGkpCQSifTmzRs2m/306dPu7u7Ozs7nz58PDw/X1tYmJSUh8o2Njc+fPx8cHJwu2p7LmBM5Gzab3d/f/wk6EnCanoP409w0NDR4enoyGIy/0mtnZ+eDBw+QkLe2ttbW1jY7O1twE94iMhgMHA7X0NCA/GQymTgcrrS0lE6nR0ZGjoyMfMR45iZDM3ODjJvD4eTl5aWmpvr6+iopKdFotNra2sjIyMLCQuSMAiEcGhp6/PhxZGRkTU3N8PDwgwcPYmJimpubuVxucXHx8+fPk5KSGhsbe3p67OzspKSksrOzR0ZGQkJCfvzxx5qaGl6PNTU1BQUFDx48yMvL43A41dXVpaWlHA6HSqU2NjbevHlzzZo1V65cefz48fv37589e7Zs2bLk5OQnT55ER0cPDw/n5uampqYyGAwajdbW1lZQUNDX19fc3Pzy5Usul0un00kkUklJyd/Bx3+X0VnZDYfDiYyMRKFQ+vr6cnJye/bsSUtL27x5865du9TV1Xmf/JUrV6SkpA4ePPj48eOWlpaTJ0+qq6tbWlpSKBRdXd0NGzbIyMhYWVndu3dPSkpKTEzM39/f1dV1+/btu3fvtrS0RNwal8u1sLBQUlLavn27goJCZmamhYWFtbV1b28vErx5e3uLi4sbGhpKSUnFx8eTSCQ0Gl1WVrZ//353d/fQ0FAUCrVz504dHR0bGxtfX19NTc2WlhZ7e/vdu3enpqZu2rTJxMQEOQ/Mco34WORyIQdyuRByucj/4YTsEPKTvzHkjv9BpPj2Pe54+cdww1Py5s2br7/+GovF9vT0qKur29ra/vDDDzIyMpcuXfrmm2/Cw8MRsejo6K+++srDw6O5uTk8PNzFxcXQ0NDAwCAsLExBQSExMdHJyUlLS4tGoyGrTKVS16xZc+DAgVOnThkZGSFH987OTgUFhXPnztXU1MjJydnb22trawcEBCDC8fHxZmZmVlZWQ0NDW7ZssbGxsbOz279/P51Ox2AwOBwOg8H8/PPPPT09ampqp0+f/umnn/bv3z84OKivr3/y5Mnvv/9eWVkZh8Nt2bIlLi5uZlIgF05pXnwMcMfFJhTzVUIOhBxeDUIWlws/0PxR3PDAZDI3btxoYGAQGBgoLS2Nx+NPnTolKyvr5uZGJBKZTCaEsL+/Pycnx8bGZunSpd7e3mg0+siRIyoqKlZWVg4ODkpKSl1dXQcPHjQ1Na2trUWORC9evJCSkjIzM8PhcMnJychWUVRU9OWXX1pbWzs5Oa1evdrf319BQcHCwsLc3FxSUjIrK0taWtrAwIBAIKBQKC8vLwwG8+uvv6akpKxZsyYtLQ2DwezZs8ff319OTi42NtbKymrDhg1nzpz5xz/+ERMTc/jwYWVlZS8vLyKR2NXVNQMzECKf+eQlF9Rk1jlfLnwvWO1sfdq9e/f09fUPHz78008/VVZWlpeXY7FYc3PzqKgoRIbJZNrb2+/atcvNza2qqsrBweH48eP//ve/b926hcfjL126xGQyHR0dSSTS8PCwo6OjjY1NZ2dnVFSUiYnJDz/8QKPRED0hISFr1661tbXdtm2bn59fX1+fm5ubsbHx8ePHPT09i4qKTp065eLioqen5+TkVFdXd/LkyZycnNTU1FOnTr19+zY2Nvbbb7/V1dWVkJCorq5OT083NDQ8evSora1tQ0NDaWkpFos9cOBAbGws/zJNs34QwveQy+VACCG3srHn5t3Km3crw5Mrw5MqQu/SgxPo4fcrbyZV37xXGZpQQa/rRZpVNfTGptclZNXdyam7ndkQ97AuNoORkF2XmFMXn91wO6uurYM1blECeZxtLAAh7Onp6evrGxoaQkrevXvX3Nz87t07ROb9+/dMJrOtrQ3JMA4ODnZ1dbHZ7LGxsaGhoeHhYQ6HMzAwgNQiaU1EbXt7+6tXr3jx1dmzZ/X09Hp7exFzhBCOjIy8fft2cHBwdHR0dHR0eHh4dHS0q6trbGwMQjgwMMDhcIaHh5G8J4Swt7fX1dVVV1f3zZs3yE8kwYrUvn37trm5ua+vbwZiILJPcCAXIqHOjcTKJWj8YrVgEXWCsGLAYefcHy89XapCXLQ+eIlm8GLFgMBbVKShdyTlC3TQMgxxqUbwsvXBP3k93f9LxlKVoKWYkGVaIV9oBCfmNIx3/tft5lOioqKCZ0PwY6Pb+vp6KpXKCyA/HnzeLCShCqgQgDoBKAcIqwQn/6extKpLFEMESv5AkwiUAv1ixrnxDCcDJX+gEQzkAr/UCcmnvI56ULMIHQTWBYD1BKCKv51VP679L9rNn5jINDdak0v6+/spFEpeXh6FQhFw6vyz92Y1NTW5ubn84fh0kgLKJ0pBDmI54feqhNSCgSoB65LrH02PSamJTmXg42m2nk+AejBQIQTG0pE2PjcpAB2wQIto6/nsMokSnVobnFAREEczO5sJVIlAi3gnp+6DekF9/9ftZsLDARaLRSAQ/vWvf6FQKDExMRkZGSMjo7CwsAkMCaB5QvalsLAQuWiAEIaHh4uLi3t4eExWNeXAJnf3R2FerMyFEIbfqwLrgxdq3rD/rSA6hUF6wCClMOLSa5wDngtvCAHr8IFx5Ugzn0gKUMaLaN9ww7+MflBzK60u/mFt9APGKZ88sJ4AtIh3sz+53cyI1tZWc3NzYWFhPT29a9euhYaGuru7y8vLL1y4EIvFtrW18QvPeK/M4XD8/f3l5eWjo6ORkuzsbACAi4uLgDFMzkDP8JzhQ6AWklgBVAlAPXihOhG9N/5JaVtJZdc/Le8LqxEA5g8+zSuCAtYFAQ3iIg3iJpskSg0z+3mL/M5YEa0bQIMA1hMSs+rgh/haAD4dN+/evTtw4AAA4OLFi/xW0tTUZGxsDAA4evTolJfN0z3buHXrloaGxsGDB6uqqpCSvLw8AICbm9vsRyX4soAzvl9zIITE21XCynhh1UAhNF5kHf6sb4FrYNEKDaKQcoCwBmGhfEBgVBnipDzDSoQV/IVVCUKKQV9oEN2JxSc8noooBwihgxatJwijg+Izx33aXIkFwsPDAQCHDh3iBVQ8IMfMxYsXJyUlQQh7enqYTCbCE+JnWCxWZ2cnElzxFjEwMDAuLo7/mPL06VMAAOLTWlpaGhsbpwwHWltbq6ureYEiP0ZHR5uamqqrq1+/fj06Osq/etSa3oAoakA0NSi23C+KSoijEeLp16PL8LHlgTE030gypYoJIeRCSKZ3+UdR8LfKCHHlAdFlIQl0YhwdH12OjysPulUeGEOtbx6PEv+Gs+dfx+DgoJ6e3uLFi9PT05GSCQ7kwoULAAA7Ozs2m33+/HlLS0s6nc6TTEpKMjIyioiIQORbW1udnJw2btyooaGxdevWgIAANpsNIXzy5MmCBQt+++23+/fvo9FoNBptb29fV1fHG0ZDQ8OZM2c0NDTk5eX19PTCwsL4LTUjI+P7779XV1eXlZXV1tbOycmBvMTK7KLFD4mc2Yhyecfa6fCJuKmvrxcVFVVUVOQlsCfs6hkZGQCA7du3d3R02NjYrFq1qrCwkNc8JSUFAODs7AwhbGtr2759u7i4uLOzc2RkJBaLFRIS8vDweP/+fX5+/qJFi3799dfw8PBffvnFwMAAAPDtt98iz4Pq6up0dHRWr17t4eERGRlpbm6+cOHC69evI12EhYWJiYnp6ur6+fkFBATs3r07ikSCH7IDs05rIhma2YnOROMn4qa0tFRYWFhNTY333mUCysrKvvjiCwwG09zc7OzsLCMjU1JSwqstKCgAAFy6dAlCePHiRQBAYGAgwmtfX5+pqemiRYuoVCqZTBYSEkLuxSGEXV1dWCwWABAcHAwhtLe3FxISioyMRHR2dXXp6+uLiYnV1dUxGIzly5cbGBi0t7cjtX19fb09vZDL4VkNpeoNjljqFUL2iSB73yi5HF72WyjZ+0apTxjZO7TUi/CSXDF+WM4v67hEKPIKLf0tjOJ9o/TKzdLL4WTvG2RcGNkrtMTrRklVfc9sFu0TcUOj0ZYuXSojI1NeXj6lAMLNli1bOjo6zp07N4GbJ0+eAAC8vLxGRkY2btwoLCy8a9cuCwsLExMTKysrLS0tAACJRKJQKEJCQu7u7vwNFyxYYGNj097erqmpuWTJkj179nz33XempqaWlpbr168HANy9e/fq1asiIiLx8fETRjVu2FwkTqMLKQQIKQcBpSAg7fezzzPH64VAHg8Ug4RUCUKyAfj48al5hJYCWT8hVTxQCARKga74oqMXHgGUL1gXJKQaJKQcGJ/Ji6E/n0/jz2Sj0egp548gNTUVAHDs2LGRkZEzZ87Iysoi188IkE3ex8fn7du3UlJSEhIS586dc3d3d3FxcXFx8fT09PDwIJPJL168EBIS4o/TqqqqpKSk9u3bR6PRVq9ejUKhXFxc3NzcXFxcXF1dPTw8cDgclUq1sLCQkJDIy8v7w+DHs/vjU7hxtxKo4YE6QVgjeO3X4WnPml6Wd8ptjVikSQRaNwAaT0ioQCS9I8hAKRBoEkXUCWhDUgG181YaQ/KfYQs1iECDCNQICby8wGfcb/gj1NOnTwMAzM3NkX17Ak6cOLFw4cKYmBgIoZ2dHQqFevnyJa8W8Wk+Pj5sNnvdunXS0tK88yY/EPPit5vy8nJRUdFDhw61tLRIS0uj0egJpygEFhYWixcvTkxMnDBs/h8R9yuF1PALVAn2Vwpi02rDk6pD7lTcza1z8HsB1PBANSj4TiXSAnezFKCDFmoR3UNKolIYoXcqCbdp93LrbT2eApUgoBWcmNOEqP5sdjPhxEAmk6WlpYWFha9evTpBMiUlZcmSJUZGRsirKHd3dxERkdu3b/MEvL29EW64XK6dnR0A4MKFC5N7RLjx9vbmlfj7+yP7zdjYmKWlJfK0cXLD4OBgAICZmRkvB/rHWXAhhBH3qxaoBS/UJFo7PrpCosal1yVkNfjGUA85PwYbQoAKIeSD3eBuUoBykIh2yI8eT3xjqEm5DcmPGnE3KdZOOUCNALSIibnjuU7BC/hf4Wa6h3pRUVErVqxYtGiRg4MDnU7v7OxkMBh+fn5r167V1dXlOTHkeI/BYLKysioqKlxdXVesWAEA8PT0hBDSaDRVVdXFixd7eXk1NTWxWKyGhobo6Oj6+voXL14AAE6cONHe3t7Y2IjH40VFRfX19ZEdPj8/X1paetmyZf7+/q9evWKxWAwGg0QiNTQ09Pb27tixAwCAxWIpFEpfX19ra+udO3fKy5GjPhdCGHqnCqCDgCoeKAZKbIt4VNj6tLQdZRQFFAOBejBQCsTHj3PjGV4C5P2BGgEoBinviXtJ77r/qFl0UxhQDgBqwUA1GMkLfOY89OQsyP379zEYzPLly7/88ktlZeW1a9cCAERFRZ89e8aTGRoaOnPmzIoVK0RFRSUlJdXV1W1sbFavXm1ra4uk+vPz8zdv3iwuLi4vL6+tra2goGBpaclkMtPT05cvX75s2TIZGRkUCiUpKblv3z5e1gBCmJWVtWHDBnFxcUVFRR0dHVlZ2WPHjvHeln733XcrV66UkJDQ0tJSUFD8ztycP6q8mVS98quQlV+FiemErsSEnPR4etLrmbh2iKh26CqdsJXqxNB74z7tcmSZmAZhpU6o6Feh4rqhv1zLP+j8n5UYophO6Eqd8JVfhdzNnQP7zZRgMpm3b992dHR0dHR0cXFB3kxbWFjU1tbyi6Wnp3t6egYEBFRWVg4MDOTk5Dx69Ii3V7179y45OdnNzc3R0TE4OLipqQlCWFtbGx8ff/nyZScnJx8fn9zc3Mk5iO7u7sTERFdXVycnp/DwcP7tZ2hoKCcnx8PD4/z581evXquuroLw95vjVx2sh/lND/NbMgtaH+Y1pzxpfPC4IT2vObOgNSuvNf1Zc1P7+JPr+tZ3ac+aMwpaMgta0/OaU540pjxpfJjXkpXfmlHQnJnX3PFmAEL4P3B/U1RUZGRkBABQUVHB4/EUCqWysrKlpWU6+Y+40ZkxbTp9FXfy6wyBHc3ySpoXnQuS+QzcTF6Izs5OPz8/XV3dpUuXqqqqHjlyBMmX/BWdE6oE0zP1RRGEEHJ4twcCXBB/VofLFXje//31wfu56NP4wb8o7e3t+fn5aWlpNBqtv79/htT9H6tmY0yzJ2a85Pc//Pc4Uzbk8vJjXChoMB+0TKFtMj4nNzN+y9Ot2uRbA8HcTBk3Clb+oZb7oYbDGc/fTDNU3r+CjOF3BbP5mD7/fsPDR28kk9vy2Jo9bVPdEnG5XA4fPdN+6eN9jV9gC7AHLo8eLt/JaTrMFW5m/LQF3Ff+jV1PUz6+2UxDzh9pE+CruDwJrkC5ccwVbuYxGfPczF3MczN3Mc/N3MU8N3MX89zMXcxzM3cxz83cxTw3cxf/B+gRe68pC/T7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Times"/>
              <a:ea typeface="+mn-ea"/>
              <a:cs typeface="+mn-cs"/>
            </a:endParaRPr>
          </a:p>
        </p:txBody>
      </p:sp>
      <p:sp>
        <p:nvSpPr>
          <p:cNvPr id="12304" name="AutoShape 16" descr="data:image/png;base64,iVBORw0KGgoAAAANSUhEUgAAAIkAAAA6CAIAAAALGO1FAAAYPElEQVR4nO1aZ1jTydYfFFFXBWUvKhC6BKTFBe6qqwJycRULIItAVrHt4npZLCsrPICglLAWpCUEKRJAQLCAFKleC6BISQgJJfQiUiKgBEI1mffDH7NZSmDdvcp9H34f0MycOVN+/3PmzJkBcB5zFeBzD2Ae02Kem7mLeW7mLua5mbuY52buYp6buYt5buYu5rmZu/hz3HC53BkFEBnuB0xoK1jDBPnJzaeUmVLzdPKCxz+nIIibyTOZcsIztp3Q6m9ZoOmY+P+Ev82nzXJ1phT7iJXlt04BtX9W7ZzCrOyGy+WOjIzQ6fTXr19PKcADk8kcGxtjs9nFxcVv376FEHZ2do6Ojk5W3tfXhwjMBkNDQ93d3RDCjo4OMpk8PDw8y4YQwp6eHhqNNjg4OOWA5zJmsBveZEpLS5WUlCIiIkZHR0dGRt68ecNboPr6+ra2tpGRkdTU1P3795PJ5La2Njc3t8rKyuTkZFNTUyqVOjY2NjAwACFks9mDg4Pt7e3W1tY4HI7D4SC9sNns4eHh7u5uRC2bzabT6a9evYIQslgsV1dXe3t7Fov16NEjHx+fsbGxkZGR+vr6oaEhCOHw8PDg4GB/f39vby+iraWlpaKiAvkmLl++rKur29raOmFGcx8z2A1vJrGxsStWrMjMzLxw4QIWi925c+fFixc7OjpwONzevXu9vb1TU1O1tbUBANeuXUtJSXF0dLx//76ysjIA4Pr1615eXleuXOnt7T179iyRSHRwcAAA6OjoVFdXQwjZbLajo6O1tbWxsbGDg8Pg4GBJScmhQ4f27duXmppKIBBEREQkJCRycnK8vLxCQ0Pr6+uPHz++detWW1vbjo6O9PR0U1NTc3NzExOTkpISFouFw+GMjY2dnJy6u7uxWOz27dtZLNanWM6/FbONBc6fP4/BYPLz89euXWtubo7FYlEo1KNHj2RkZHbu3PnixYuqqioVFRUDAwMGg3HkyJGtW7c+ffpUTk7OxMSkuLhYRUXFycmJTqeLiYnh8Xh3d3cpKamYmBjEU9XX14uJiZmZmdnY2IiLi1dVVeXk5Jw9exaFQmGx2NjY2FWrVjk7O9PpdHV1dUdHx8OHD2/bti0tLU1JSenixYvnz58XFRW9dOnSqlWr3N3dX79+7eXlZWxsLCMjk52dvW3btvPnz/8vRmuzigVYLJahoaG1tXV8fLycnByDwbhy5YqsrCydTo+OjlZQUHB0dGSxWCoqKi4uLiMjI5s2bTp79uyrV69QKJSvr29LS4usrKyfn9/ly5dXrlxJpVLd3NxUVFR4+01iYqK4uHhxcbGfn5+ysnJgYOA333zj4+ODRqOdnZ2zsrIkJSVLSkqKi4sVFBQiIiLQaPS5c+cGBgbU1NROnDihr69vZ2fX1dW1fv16V1dXKyurI0eOHDlyRENDIyEhYc2aNbdu3Zowo9kHnJ8Rs+KmpaXl66+/9vX1vXr1qoGBQX9/v729/dGjRxMSEo4dO6aoqOjq6spisfT19Y2MjDIzM7du3ZqQkNDb26utrb13797i4uIdO3ag0WgMBmNsbMxkMv39/aWkpMLCwhD9V69e1dPT6+7uPn36tLW1dVxcnIaGho2NjZqaWlJSUlFRkaSkJOLNNm/e3NjYeOHCBU1NTX19fTMzs4cPH2ppacXGxr58+XLLli2JiYnGxsaGhoY7duw4dOgQiURSVVUlk8kCZjdn6ZlVLNDf3//s2bPXr18zGAwymfz+/XsymdzQ0FBfX08ikdLT05F9vrKyMiMjo7GxsbCwsKenB0JYXl6ekZExMDBQUVGRkpJSVFRUXl7O4XD6+vrS09PLysqQXmpqasrKyhC11dXVQ0NDubm5mZmZhYWFvb29HA7n8ePHBQUFNTU1paWlEMKhoaGkpCQSifTmzRs2m/306dPu7u7Ozs7nz58PDw/X1tYmJSUh8o2Njc+fPx8cHJwu2p7LmBM5Gzab3d/f/wk6EnCanoP409w0NDR4enoyGIy/0mtnZ+eDBw+QkLe2ttbW1jY7O1twE94iMhgMHA7X0NCA/GQymTgcrrS0lE6nR0ZGjoyMfMR45iZDM3ODjJvD4eTl5aWmpvr6+iopKdFotNra2sjIyMLCQuSMAiEcGhp6/PhxZGRkTU3N8PDwgwcPYmJimpubuVxucXHx8+fPk5KSGhsbe3p67OzspKSksrOzR0ZGQkJCfvzxx5qaGl6PNTU1BQUFDx48yMvL43A41dXVpaWlHA6HSqU2NjbevHlzzZo1V65cefz48fv37589e7Zs2bLk5OQnT55ER0cPDw/n5uampqYyGAwajdbW1lZQUNDX19fc3Pzy5Usul0un00kkUklJyd/Bx3+X0VnZDYfDiYyMRKFQ+vr6cnJye/bsSUtL27x5865du9TV1Xmf/JUrV6SkpA4ePPj48eOWlpaTJ0+qq6tbWlpSKBRdXd0NGzbIyMhYWVndu3dPSkpKTEzM39/f1dV1+/btu3fvtrS0RNwal8u1sLBQUlLavn27goJCZmamhYWFtbV1b28vErx5e3uLi4sbGhpKSUnFx8eTSCQ0Gl1WVrZ//353d/fQ0FAUCrVz504dHR0bGxtfX19NTc2WlhZ7e/vdu3enpqZu2rTJxMQEOQ/Mco34WORyIQdyuRByucj/4YTsEPKTvzHkjv9BpPj2Pe54+cdww1Py5s2br7/+GovF9vT0qKur29ra/vDDDzIyMpcuXfrmm2/Cw8MRsejo6K+++srDw6O5uTk8PNzFxcXQ0NDAwCAsLExBQSExMdHJyUlLS4tGoyGrTKVS16xZc+DAgVOnThkZGSFH987OTgUFhXPnztXU1MjJydnb22trawcEBCDC8fHxZmZmVlZWQ0NDW7ZssbGxsbOz279/P51Ox2AwOBwOg8H8/PPPPT09ampqp0+f/umnn/bv3z84OKivr3/y5Mnvv/9eWVkZh8Nt2bIlLi5uZlIgF05pXnwMcMfFJhTzVUIOhBxeDUIWlws/0PxR3PDAZDI3btxoYGAQGBgoLS2Nx+NPnTolKyvr5uZGJBKZTCaEsL+/Pycnx8bGZunSpd7e3mg0+siRIyoqKlZWVg4ODkpKSl1dXQcPHjQ1Na2trUWORC9evJCSkjIzM8PhcMnJychWUVRU9OWXX1pbWzs5Oa1evdrf319BQcHCwsLc3FxSUjIrK0taWtrAwIBAIKBQKC8vLwwG8+uvv6akpKxZsyYtLQ2DwezZs8ff319OTi42NtbKymrDhg1nzpz5xz/+ERMTc/jwYWVlZS8vLyKR2NXVNQMzECKf+eQlF9Rk1jlfLnwvWO1sfdq9e/f09fUPHz78008/VVZWlpeXY7FYc3PzqKgoRIbJZNrb2+/atcvNza2qqsrBweH48eP//ve/b926hcfjL126xGQyHR0dSSTS8PCwo6OjjY1NZ2dnVFSUiYnJDz/8QKPRED0hISFr1661tbXdtm2bn59fX1+fm5ubsbHx8ePHPT09i4qKTp065eLioqen5+TkVFdXd/LkyZycnNTU1FOnTr19+zY2Nvbbb7/V1dWVkJCorq5OT083NDQ8evSora1tQ0NDaWkpFos9cOBAbGws/zJNs34QwveQy+VACCG3srHn5t3Km3crw5Mrw5MqQu/SgxPo4fcrbyZV37xXGZpQQa/rRZpVNfTGptclZNXdyam7ndkQ97AuNoORkF2XmFMXn91wO6uurYM1blECeZxtLAAh7Onp6evrGxoaQkrevXvX3Nz87t07ROb9+/dMJrOtrQ3JMA4ODnZ1dbHZ7LGxsaGhoeHhYQ6HMzAwgNQiaU1EbXt7+6tXr3jx1dmzZ/X09Hp7exFzhBCOjIy8fft2cHBwdHR0dHR0eHh4dHS0q6trbGwMQjgwMMDhcIaHh5G8J4Swt7fX1dVVV1f3zZs3yE8kwYrUvn37trm5ua+vbwZiILJPcCAXIqHOjcTKJWj8YrVgEXWCsGLAYefcHy89XapCXLQ+eIlm8GLFgMBbVKShdyTlC3TQMgxxqUbwsvXBP3k93f9LxlKVoKWYkGVaIV9oBCfmNIx3/tft5lOioqKCZ0PwY6Pb+vp6KpXKCyA/HnzeLCShCqgQgDoBKAcIqwQn/6extKpLFEMESv5AkwiUAv1ixrnxDCcDJX+gEQzkAr/UCcmnvI56ULMIHQTWBYD1BKCKv51VP679L9rNn5jINDdak0v6+/spFEpeXh6FQhFw6vyz92Y1NTW5ubn84fh0kgLKJ0pBDmI54feqhNSCgSoB65LrH02PSamJTmXg42m2nk+AejBQIQTG0pE2PjcpAB2wQIto6/nsMokSnVobnFAREEczO5sJVIlAi3gnp+6DekF9/9ftZsLDARaLRSAQ/vWvf6FQKDExMRkZGSMjo7CwsAkMCaB5QvalsLAQuWiAEIaHh4uLi3t4eExWNeXAJnf3R2FerMyFEIbfqwLrgxdq3rD/rSA6hUF6wCClMOLSa5wDngtvCAHr8IFx5Ugzn0gKUMaLaN9ww7+MflBzK60u/mFt9APGKZ88sJ4AtIh3sz+53cyI1tZWc3NzYWFhPT29a9euhYaGuru7y8vLL1y4EIvFtrW18QvPeK/M4XD8/f3l5eWjo6ORkuzsbACAi4uLgDFMzkDP8JzhQ6AWklgBVAlAPXihOhG9N/5JaVtJZdc/Le8LqxEA5g8+zSuCAtYFAQ3iIg3iJpskSg0z+3mL/M5YEa0bQIMA1hMSs+rgh/haAD4dN+/evTtw4AAA4OLFi/xW0tTUZGxsDAA4evTolJfN0z3buHXrloaGxsGDB6uqqpCSvLw8AICbm9vsRyX4soAzvl9zIITE21XCynhh1UAhNF5kHf6sb4FrYNEKDaKQcoCwBmGhfEBgVBnipDzDSoQV/IVVCUKKQV9oEN2JxSc8noooBwihgxatJwijg+Izx33aXIkFwsPDAQCHDh3iBVQ8IMfMxYsXJyUlQQh7enqYTCbCE+JnWCxWZ2cnElzxFjEwMDAuLo7/mPL06VMAAOLTWlpaGhsbpwwHWltbq6ureYEiP0ZHR5uamqqrq1+/fj06Osq/etSa3oAoakA0NSi23C+KSoijEeLp16PL8LHlgTE030gypYoJIeRCSKZ3+UdR8LfKCHHlAdFlIQl0YhwdH12OjysPulUeGEOtbx6PEv+Gs+dfx+DgoJ6e3uLFi9PT05GSCQ7kwoULAAA7Ozs2m33+/HlLS0s6nc6TTEpKMjIyioiIQORbW1udnJw2btyooaGxdevWgIAANpsNIXzy5MmCBQt+++23+/fvo9FoNBptb29fV1fHG0ZDQ8OZM2c0NDTk5eX19PTCwsL4LTUjI+P7779XV1eXlZXV1tbOycmBvMTK7KLFD4mc2Yhyecfa6fCJuKmvrxcVFVVUVOQlsCfs6hkZGQCA7du3d3R02NjYrFq1qrCwkNc8JSUFAODs7AwhbGtr2759u7i4uLOzc2RkJBaLFRIS8vDweP/+fX5+/qJFi3799dfw8PBffvnFwMAAAPDtt98iz4Pq6up0dHRWr17t4eERGRlpbm6+cOHC69evI12EhYWJiYnp6ur6+fkFBATs3r07ikSCH7IDs05rIhma2YnOROMn4qa0tFRYWFhNTY333mUCysrKvvjiCwwG09zc7OzsLCMjU1JSwqstKCgAAFy6dAlCePHiRQBAYGAgwmtfX5+pqemiRYuoVCqZTBYSEkLuxSGEXV1dWCwWABAcHAwhtLe3FxISioyMRHR2dXXp6+uLiYnV1dUxGIzly5cbGBi0t7cjtX19fb09vZDL4VkNpeoNjljqFUL2iSB73yi5HF72WyjZ+0apTxjZO7TUi/CSXDF+WM4v67hEKPIKLf0tjOJ9o/TKzdLL4WTvG2RcGNkrtMTrRklVfc9sFu0TcUOj0ZYuXSojI1NeXj6lAMLNli1bOjo6zp07N4GbJ0+eAAC8vLxGRkY2btwoLCy8a9cuCwsLExMTKysrLS0tAACJRKJQKEJCQu7u7vwNFyxYYGNj097erqmpuWTJkj179nz33XempqaWlpbr168HANy9e/fq1asiIiLx8fETRjVu2FwkTqMLKQQIKQcBpSAg7fezzzPH64VAHg8Ug4RUCUKyAfj48al5hJYCWT8hVTxQCARKga74oqMXHgGUL1gXJKQaJKQcGJ/Ji6E/n0/jz2Sj0egp548gNTUVAHDs2LGRkZEzZ87Iysoi188IkE3ex8fn7du3UlJSEhIS586dc3d3d3FxcXFx8fT09PDwIJPJL168EBIS4o/TqqqqpKSk9u3bR6PRVq9ejUKhXFxc3NzcXFxcXF1dPTw8cDgclUq1sLCQkJDIy8v7w+DHs/vjU7hxtxKo4YE6QVgjeO3X4WnPml6Wd8ptjVikSQRaNwAaT0ioQCS9I8hAKRBoEkXUCWhDUgG181YaQ/KfYQs1iECDCNQICby8wGfcb/gj1NOnTwMAzM3NkX17Ak6cOLFw4cKYmBgIoZ2dHQqFevnyJa8W8Wk+Pj5sNnvdunXS0tK88yY/EPPit5vy8nJRUdFDhw61tLRIS0uj0egJpygEFhYWixcvTkxMnDBs/h8R9yuF1PALVAn2Vwpi02rDk6pD7lTcza1z8HsB1PBANSj4TiXSAnezFKCDFmoR3UNKolIYoXcqCbdp93LrbT2eApUgoBWcmNOEqP5sdjPhxEAmk6WlpYWFha9evTpBMiUlZcmSJUZGRsirKHd3dxERkdu3b/MEvL29EW64XK6dnR0A4MKFC5N7RLjx9vbmlfj7+yP7zdjYmKWlJfK0cXLD4OBgAICZmRkvB/rHWXAhhBH3qxaoBS/UJFo7PrpCosal1yVkNfjGUA85PwYbQoAKIeSD3eBuUoBykIh2yI8eT3xjqEm5DcmPGnE3KdZOOUCNALSIibnjuU7BC/hf4Wa6h3pRUVErVqxYtGiRg4MDnU7v7OxkMBh+fn5r167V1dXlOTHkeI/BYLKysioqKlxdXVesWAEA8PT0hBDSaDRVVdXFixd7eXk1NTWxWKyGhobo6Oj6+voXL14AAE6cONHe3t7Y2IjH40VFRfX19ZEdPj8/X1paetmyZf7+/q9evWKxWAwGg0QiNTQ09Pb27tixAwCAxWIpFEpfX19ra+udO3fKy5GjPhdCGHqnCqCDgCoeKAZKbIt4VNj6tLQdZRQFFAOBejBQCsTHj3PjGV4C5P2BGgEoBinviXtJ77r/qFl0UxhQDgBqwUA1GMkLfOY89OQsyP379zEYzPLly7/88ktlZeW1a9cCAERFRZ89e8aTGRoaOnPmzIoVK0RFRSUlJdXV1W1sbFavXm1ra4uk+vPz8zdv3iwuLi4vL6+tra2goGBpaclkMtPT05cvX75s2TIZGRkUCiUpKblv3z5e1gBCmJWVtWHDBnFxcUVFRR0dHVlZ2WPHjvHeln733XcrV66UkJDQ0tJSUFD8ztycP6q8mVS98quQlV+FiemErsSEnPR4etLrmbh2iKh26CqdsJXqxNB74z7tcmSZmAZhpU6o6Feh4rqhv1zLP+j8n5UYophO6Eqd8JVfhdzNnQP7zZRgMpm3b992dHR0dHR0cXFB3kxbWFjU1tbyi6Wnp3t6egYEBFRWVg4MDOTk5Dx69Ii3V7179y45OdnNzc3R0TE4OLipqQlCWFtbGx8ff/nyZScnJx8fn9zc3Mk5iO7u7sTERFdXVycnp/DwcP7tZ2hoKCcnx8PD4/z581evXquuroLw95vjVx2sh/lND/NbMgtaH+Y1pzxpfPC4IT2vObOgNSuvNf1Zc1P7+JPr+tZ3ac+aMwpaMgta0/OaU540pjxpfJjXkpXfmlHQnJnX3PFmAEL4P3B/U1RUZGRkBABQUVHB4/EUCqWysrKlpWU6+Y+40ZkxbTp9FXfy6wyBHc3ySpoXnQuS+QzcTF6Izs5OPz8/XV3dpUuXqqqqHjlyBMmX/BWdE6oE0zP1RRGEEHJ4twcCXBB/VofLFXje//31wfu56NP4wb8o7e3t+fn5aWlpNBqtv79/htT9H6tmY0yzJ2a85Pc//Pc4Uzbk8vJjXChoMB+0TKFtMj4nNzN+y9Ot2uRbA8HcTBk3Clb+oZb7oYbDGc/fTDNU3r+CjOF3BbP5mD7/fsPDR28kk9vy2Jo9bVPdEnG5XA4fPdN+6eN9jV9gC7AHLo8eLt/JaTrMFW5m/LQF3Ff+jV1PUz6+2UxDzh9pE+CruDwJrkC5ccwVbuYxGfPczF3MczN3Mc/N3MU8N3MX89zMXcxzM3cxz83cxTw3cxf/B+gRe68pC/T7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Times"/>
              <a:ea typeface="+mn-ea"/>
              <a:cs typeface="+mn-cs"/>
            </a:endParaRPr>
          </a:p>
        </p:txBody>
      </p:sp>
      <p:sp>
        <p:nvSpPr>
          <p:cNvPr id="12306" name="AutoShape 18" descr="data:image/png;base64,iVBORw0KGgoAAAANSUhEUgAAAIkAAAA6CAIAAAALGO1FAAAYPElEQVR4nO1aZ1jTydYfFFFXBWUvKhC6BKTFBe6qqwJycRULIItAVrHt4npZLCsrPICglLAWpCUEKRJAQLCAFKleC6BISQgJJfQiUiKgBEI1mffDH7NZSmDdvcp9H34f0MycOVN+/3PmzJkBcB5zFeBzD2Ae02Kem7mLeW7mLua5mbuY52buYp6buYt5buYu5rmZu/hz3HC53BkFEBnuB0xoK1jDBPnJzaeUmVLzdPKCxz+nIIibyTOZcsIztp3Q6m9ZoOmY+P+Ev82nzXJ1phT7iJXlt04BtX9W7ZzCrOyGy+WOjIzQ6fTXr19PKcADk8kcGxtjs9nFxcVv376FEHZ2do6Ojk5W3tfXhwjMBkNDQ93d3RDCjo4OMpk8PDw8y4YQwp6eHhqNNjg4OOWA5zJmsBveZEpLS5WUlCIiIkZHR0dGRt68ecNboPr6+ra2tpGRkdTU1P3795PJ5La2Njc3t8rKyuTkZFNTUyqVOjY2NjAwACFks9mDg4Pt7e3W1tY4HI7D4SC9sNns4eHh7u5uRC2bzabT6a9evYIQslgsV1dXe3t7Fov16NEjHx+fsbGxkZGR+vr6oaEhCOHw8PDg4GB/f39vby+iraWlpaKiAvkmLl++rKur29raOmFGcx8z2A1vJrGxsStWrMjMzLxw4QIWi925c+fFixc7OjpwONzevXu9vb1TU1O1tbUBANeuXUtJSXF0dLx//76ysjIA4Pr1615eXleuXOnt7T179iyRSHRwcAAA6OjoVFdXQwjZbLajo6O1tbWxsbGDg8Pg4GBJScmhQ4f27duXmppKIBBEREQkJCRycnK8vLxCQ0Pr6+uPHz++detWW1vbjo6O9PR0U1NTc3NzExOTkpISFouFw+GMjY2dnJy6u7uxWOz27dtZLNanWM6/FbONBc6fP4/BYPLz89euXWtubo7FYlEo1KNHj2RkZHbu3PnixYuqqioVFRUDAwMGg3HkyJGtW7c+ffpUTk7OxMSkuLhYRUXFycmJTqeLiYnh8Xh3d3cpKamYmBjEU9XX14uJiZmZmdnY2IiLi1dVVeXk5Jw9exaFQmGx2NjY2FWrVjk7O9PpdHV1dUdHx8OHD2/bti0tLU1JSenixYvnz58XFRW9dOnSqlWr3N3dX79+7eXlZWxsLCMjk52dvW3btvPnz/8vRmuzigVYLJahoaG1tXV8fLycnByDwbhy5YqsrCydTo+OjlZQUHB0dGSxWCoqKi4uLiMjI5s2bTp79uyrV69QKJSvr29LS4usrKyfn9/ly5dXrlxJpVLd3NxUVFR4+01iYqK4uHhxcbGfn5+ysnJgYOA333zj4+ODRqOdnZ2zsrIkJSVLSkqKi4sVFBQiIiLQaPS5c+cGBgbU1NROnDihr69vZ2fX1dW1fv16V1dXKyurI0eOHDlyRENDIyEhYc2aNbdu3Zowo9kHnJ8Rs+KmpaXl66+/9vX1vXr1qoGBQX9/v729/dGjRxMSEo4dO6aoqOjq6spisfT19Y2MjDIzM7du3ZqQkNDb26utrb13797i4uIdO3ag0WgMBmNsbMxkMv39/aWkpMLCwhD9V69e1dPT6+7uPn36tLW1dVxcnIaGho2NjZqaWlJSUlFRkaSkJOLNNm/e3NjYeOHCBU1NTX19fTMzs4cPH2ppacXGxr58+XLLli2JiYnGxsaGhoY7duw4dOgQiURSVVUlk8kCZjdn6ZlVLNDf3//s2bPXr18zGAwymfz+/XsymdzQ0FBfX08ikdLT05F9vrKyMiMjo7GxsbCwsKenB0JYXl6ekZExMDBQUVGRkpJSVFRUXl7O4XD6+vrS09PLysqQXmpqasrKyhC11dXVQ0NDubm5mZmZhYWFvb29HA7n8ePHBQUFNTU1paWlEMKhoaGkpCQSifTmzRs2m/306dPu7u7Ozs7nz58PDw/X1tYmJSUh8o2Njc+fPx8cHJwu2p7LmBM5Gzab3d/f/wk6EnCanoP409w0NDR4enoyGIy/0mtnZ+eDBw+QkLe2ttbW1jY7O1twE94iMhgMHA7X0NCA/GQymTgcrrS0lE6nR0ZGjoyMfMR45iZDM3ODjJvD4eTl5aWmpvr6+iopKdFotNra2sjIyMLCQuSMAiEcGhp6/PhxZGRkTU3N8PDwgwcPYmJimpubuVxucXHx8+fPk5KSGhsbe3p67OzspKSksrOzR0ZGQkJCfvzxx5qaGl6PNTU1BQUFDx48yMvL43A41dXVpaWlHA6HSqU2NjbevHlzzZo1V65cefz48fv37589e7Zs2bLk5OQnT55ER0cPDw/n5uampqYyGAwajdbW1lZQUNDX19fc3Pzy5Usul0un00kkUklJyd/Bx3+X0VnZDYfDiYyMRKFQ+vr6cnJye/bsSUtL27x5865du9TV1Xmf/JUrV6SkpA4ePPj48eOWlpaTJ0+qq6tbWlpSKBRdXd0NGzbIyMhYWVndu3dPSkpKTEzM39/f1dV1+/btu3fvtrS0RNwal8u1sLBQUlLavn27goJCZmamhYWFtbV1b28vErx5e3uLi4sbGhpKSUnFx8eTSCQ0Gl1WVrZ//353d/fQ0FAUCrVz504dHR0bGxtfX19NTc2WlhZ7e/vdu3enpqZu2rTJxMQEOQ/Mco34WORyIQdyuRByucj/4YTsEPKTvzHkjv9BpPj2Pe54+cdww1Py5s2br7/+GovF9vT0qKur29ra/vDDDzIyMpcuXfrmm2/Cw8MRsejo6K+++srDw6O5uTk8PNzFxcXQ0NDAwCAsLExBQSExMdHJyUlLS4tGoyGrTKVS16xZc+DAgVOnThkZGSFH987OTgUFhXPnztXU1MjJydnb22trawcEBCDC8fHxZmZmVlZWQ0NDW7ZssbGxsbOz279/P51Ox2AwOBwOg8H8/PPPPT09ampqp0+f/umnn/bv3z84OKivr3/y5Mnvv/9eWVkZh8Nt2bIlLi5uZlIgF05pXnwMcMfFJhTzVUIOhBxeDUIWlws/0PxR3PDAZDI3btxoYGAQGBgoLS2Nx+NPnTolKyvr5uZGJBKZTCaEsL+/Pycnx8bGZunSpd7e3mg0+siRIyoqKlZWVg4ODkpKSl1dXQcPHjQ1Na2trUWORC9evJCSkjIzM8PhcMnJychWUVRU9OWXX1pbWzs5Oa1evdrf319BQcHCwsLc3FxSUjIrK0taWtrAwIBAIKBQKC8vLwwG8+uvv6akpKxZsyYtLQ2DwezZs8ff319OTi42NtbKymrDhg1nzpz5xz/+ERMTc/jwYWVlZS8vLyKR2NXVNQMzECKf+eQlF9Rk1jlfLnwvWO1sfdq9e/f09fUPHz78008/VVZWlpeXY7FYc3PzqKgoRIbJZNrb2+/atcvNza2qqsrBweH48eP//ve/b926hcfjL126xGQyHR0dSSTS8PCwo6OjjY1NZ2dnVFSUiYnJDz/8QKPRED0hISFr1661tbXdtm2bn59fX1+fm5ubsbHx8ePHPT09i4qKTp065eLioqen5+TkVFdXd/LkyZycnNTU1FOnTr19+zY2Nvbbb7/V1dWVkJCorq5OT083NDQ8evSora1tQ0NDaWkpFos9cOBAbGws/zJNs34QwveQy+VACCG3srHn5t3Km3crw5Mrw5MqQu/SgxPo4fcrbyZV37xXGZpQQa/rRZpVNfTGptclZNXdyam7ndkQ97AuNoORkF2XmFMXn91wO6uurYM1blECeZxtLAAh7Onp6evrGxoaQkrevXvX3Nz87t07ROb9+/dMJrOtrQ3JMA4ODnZ1dbHZ7LGxsaGhoeHhYQ6HMzAwgNQiaU1EbXt7+6tXr3jx1dmzZ/X09Hp7exFzhBCOjIy8fft2cHBwdHR0dHR0eHh4dHS0q6trbGwMQjgwMMDhcIaHh5G8J4Swt7fX1dVVV1f3zZs3yE8kwYrUvn37trm5ua+vbwZiILJPcCAXIqHOjcTKJWj8YrVgEXWCsGLAYefcHy89XapCXLQ+eIlm8GLFgMBbVKShdyTlC3TQMgxxqUbwsvXBP3k93f9LxlKVoKWYkGVaIV9oBCfmNIx3/tft5lOioqKCZ0PwY6Pb+vp6KpXKCyA/HnzeLCShCqgQgDoBKAcIqwQn/6extKpLFEMESv5AkwiUAv1ixrnxDCcDJX+gEQzkAr/UCcmnvI56ULMIHQTWBYD1BKCKv51VP679L9rNn5jINDdak0v6+/spFEpeXh6FQhFw6vyz92Y1NTW5ubn84fh0kgLKJ0pBDmI54feqhNSCgSoB65LrH02PSamJTmXg42m2nk+AejBQIQTG0pE2PjcpAB2wQIto6/nsMokSnVobnFAREEczO5sJVIlAi3gnp+6DekF9/9ftZsLDARaLRSAQ/vWvf6FQKDExMRkZGSMjo7CwsAkMCaB5QvalsLAQuWiAEIaHh4uLi3t4eExWNeXAJnf3R2FerMyFEIbfqwLrgxdq3rD/rSA6hUF6wCClMOLSa5wDngtvCAHr8IFx5Ugzn0gKUMaLaN9ww7+MflBzK60u/mFt9APGKZ88sJ4AtIh3sz+53cyI1tZWc3NzYWFhPT29a9euhYaGuru7y8vLL1y4EIvFtrW18QvPeK/M4XD8/f3l5eWjo6ORkuzsbACAi4uLgDFMzkDP8JzhQ6AWklgBVAlAPXihOhG9N/5JaVtJZdc/Le8LqxEA5g8+zSuCAtYFAQ3iIg3iJpskSg0z+3mL/M5YEa0bQIMA1hMSs+rgh/haAD4dN+/evTtw4AAA4OLFi/xW0tTUZGxsDAA4evTolJfN0z3buHXrloaGxsGDB6uqqpCSvLw8AICbm9vsRyX4soAzvl9zIITE21XCynhh1UAhNF5kHf6sb4FrYNEKDaKQcoCwBmGhfEBgVBnipDzDSoQV/IVVCUKKQV9oEN2JxSc8noooBwihgxatJwijg+Izx33aXIkFwsPDAQCHDh3iBVQ8IMfMxYsXJyUlQQh7enqYTCbCE+JnWCxWZ2cnElzxFjEwMDAuLo7/mPL06VMAAOLTWlpaGhsbpwwHWltbq6ureYEiP0ZHR5uamqqrq1+/fj06Osq/etSa3oAoakA0NSi23C+KSoijEeLp16PL8LHlgTE030gypYoJIeRCSKZ3+UdR8LfKCHHlAdFlIQl0YhwdH12OjysPulUeGEOtbx6PEv+Gs+dfx+DgoJ6e3uLFi9PT05GSCQ7kwoULAAA7Ozs2m33+/HlLS0s6nc6TTEpKMjIyioiIQORbW1udnJw2btyooaGxdevWgIAANpsNIXzy5MmCBQt+++23+/fvo9FoNBptb29fV1fHG0ZDQ8OZM2c0NDTk5eX19PTCwsL4LTUjI+P7779XV1eXlZXV1tbOycmBvMTK7KLFD4mc2Yhyecfa6fCJuKmvrxcVFVVUVOQlsCfs6hkZGQCA7du3d3R02NjYrFq1qrCwkNc8JSUFAODs7AwhbGtr2759u7i4uLOzc2RkJBaLFRIS8vDweP/+fX5+/qJFi3799dfw8PBffvnFwMAAAPDtt98iz4Pq6up0dHRWr17t4eERGRlpbm6+cOHC69evI12EhYWJiYnp6ur6+fkFBATs3r07ikSCH7IDs05rIhma2YnOROMn4qa0tFRYWFhNTY333mUCysrKvvjiCwwG09zc7OzsLCMjU1JSwqstKCgAAFy6dAlCePHiRQBAYGAgwmtfX5+pqemiRYuoVCqZTBYSEkLuxSGEXV1dWCwWABAcHAwhtLe3FxISioyMRHR2dXXp6+uLiYnV1dUxGIzly5cbGBi0t7cjtX19fb09vZDL4VkNpeoNjljqFUL2iSB73yi5HF72WyjZ+0apTxjZO7TUi/CSXDF+WM4v67hEKPIKLf0tjOJ9o/TKzdLL4WTvG2RcGNkrtMTrRklVfc9sFu0TcUOj0ZYuXSojI1NeXj6lAMLNli1bOjo6zp07N4GbJ0+eAAC8vLxGRkY2btwoLCy8a9cuCwsLExMTKysrLS0tAACJRKJQKEJCQu7u7vwNFyxYYGNj097erqmpuWTJkj179nz33XempqaWlpbr168HANy9e/fq1asiIiLx8fETRjVu2FwkTqMLKQQIKQcBpSAg7fezzzPH64VAHg8Ug4RUCUKyAfj48al5hJYCWT8hVTxQCARKga74oqMXHgGUL1gXJKQaJKQcGJ/Ji6E/n0/jz2Sj0egp548gNTUVAHDs2LGRkZEzZ87Iysoi188IkE3ex8fn7du3UlJSEhIS586dc3d3d3FxcXFx8fT09PDwIJPJL168EBIS4o/TqqqqpKSk9u3bR6PRVq9ejUKhXFxc3NzcXFxcXF1dPTw8cDgclUq1sLCQkJDIy8v7w+DHs/vjU7hxtxKo4YE6QVgjeO3X4WnPml6Wd8ptjVikSQRaNwAaT0ioQCS9I8hAKRBoEkXUCWhDUgG181YaQ/KfYQs1iECDCNQICby8wGfcb/gj1NOnTwMAzM3NkX17Ak6cOLFw4cKYmBgIoZ2dHQqFevnyJa8W8Wk+Pj5sNnvdunXS0tK88yY/EPPit5vy8nJRUdFDhw61tLRIS0uj0egJpygEFhYWixcvTkxMnDBs/h8R9yuF1PALVAn2Vwpi02rDk6pD7lTcza1z8HsB1PBANSj4TiXSAnezFKCDFmoR3UNKolIYoXcqCbdp93LrbT2eApUgoBWcmNOEqP5sdjPhxEAmk6WlpYWFha9evTpBMiUlZcmSJUZGRsirKHd3dxERkdu3b/MEvL29EW64XK6dnR0A4MKFC5N7RLjx9vbmlfj7+yP7zdjYmKWlJfK0cXLD4OBgAICZmRkvB/rHWXAhhBH3qxaoBS/UJFo7PrpCosal1yVkNfjGUA85PwYbQoAKIeSD3eBuUoBykIh2yI8eT3xjqEm5DcmPGnE3KdZOOUCNALSIibnjuU7BC/hf4Wa6h3pRUVErVqxYtGiRg4MDnU7v7OxkMBh+fn5r167V1dXlOTHkeI/BYLKysioqKlxdXVesWAEA8PT0hBDSaDRVVdXFixd7eXk1NTWxWKyGhobo6Oj6+voXL14AAE6cONHe3t7Y2IjH40VFRfX19ZEdPj8/X1paetmyZf7+/q9evWKxWAwGg0QiNTQ09Pb27tixAwCAxWIpFEpfX19ra+udO3fKy5GjPhdCGHqnCqCDgCoeKAZKbIt4VNj6tLQdZRQFFAOBejBQCsTHj3PjGV4C5P2BGgEoBinviXtJ77r/qFl0UxhQDgBqwUA1GMkLfOY89OQsyP379zEYzPLly7/88ktlZeW1a9cCAERFRZ89e8aTGRoaOnPmzIoVK0RFRSUlJdXV1W1sbFavXm1ra4uk+vPz8zdv3iwuLi4vL6+tra2goGBpaclkMtPT05cvX75s2TIZGRkUCiUpKblv3z5e1gBCmJWVtWHDBnFxcUVFRR0dHVlZ2WPHjvHeln733XcrV66UkJDQ0tJSUFD8ztycP6q8mVS98quQlV+FiemErsSEnPR4etLrmbh2iKh26CqdsJXqxNB74z7tcmSZmAZhpU6o6Feh4rqhv1zLP+j8n5UYophO6Eqd8JVfhdzNnQP7zZRgMpm3b992dHR0dHR0cXFB3kxbWFjU1tbyi6Wnp3t6egYEBFRWVg4MDOTk5Dx69Ii3V7179y45OdnNzc3R0TE4OLipqQlCWFtbGx8ff/nyZScnJx8fn9zc3Mk5iO7u7sTERFdXVycnp/DwcP7tZ2hoKCcnx8PD4/z581evXquuroLw95vjVx2sh/lND/NbMgtaH+Y1pzxpfPC4IT2vObOgNSuvNf1Zc1P7+JPr+tZ3ac+aMwpaMgta0/OaU540pjxpfJjXkpXfmlHQnJnX3PFmAEL4P3B/U1RUZGRkBABQUVHB4/EUCqWysrKlpWU6+Y+40ZkxbTp9FXfy6wyBHc3ySpoXnQuS+QzcTF6Izs5OPz8/XV3dpUuXqqqqHjlyBMmX/BWdE6oE0zP1RRGEEHJ4twcCXBB/VofLFXje//31wfu56NP4wb8o7e3t+fn5aWlpNBqtv79/htT9H6tmY0yzJ2a85Pc//Pc4Uzbk8vJjXChoMB+0TKFtMj4nNzN+y9Ot2uRbA8HcTBk3Clb+oZb7oYbDGc/fTDNU3r+CjOF3BbP5mD7/fsPDR28kk9vy2Jo9bVPdEnG5XA4fPdN+6eN9jV9gC7AHLo8eLt/JaTrMFW5m/LQF3Ff+jV1PUz6+2UxDzh9pE+CruDwJrkC5ccwVbuYxGfPczF3MczN3Mc/N3MU8N3MX89zMXcxzM3cxz83cxTw3cxf/B+gRe68pC/T7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Times"/>
              <a:ea typeface="+mn-ea"/>
              <a:cs typeface="+mn-cs"/>
            </a:endParaRPr>
          </a:p>
        </p:txBody>
      </p:sp>
      <p:sp>
        <p:nvSpPr>
          <p:cNvPr id="12" name="Rectangle 2"/>
          <p:cNvSpPr txBox="1">
            <a:spLocks noChangeArrowheads="1"/>
          </p:cNvSpPr>
          <p:nvPr/>
        </p:nvSpPr>
        <p:spPr bwMode="auto">
          <a:xfrm>
            <a:off x="460375" y="368610"/>
            <a:ext cx="850411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Times" pitchFamily="-110"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Times" pitchFamily="-110"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Times" pitchFamily="-110"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Times" pitchFamily="-110" charset="0"/>
                <a:ea typeface="MS PGothic" pitchFamily="34" charset="-128"/>
                <a:cs typeface="ＭＳ Ｐゴシック" charset="0"/>
              </a:defRPr>
            </a:lvl5pPr>
            <a:lvl6pPr marL="457200" algn="ctr" rtl="0" fontAlgn="base">
              <a:spcBef>
                <a:spcPct val="0"/>
              </a:spcBef>
              <a:spcAft>
                <a:spcPct val="0"/>
              </a:spcAft>
              <a:defRPr sz="4400">
                <a:solidFill>
                  <a:schemeClr val="tx2"/>
                </a:solidFill>
                <a:latin typeface="Times" pitchFamily="-110" charset="0"/>
              </a:defRPr>
            </a:lvl6pPr>
            <a:lvl7pPr marL="914400" algn="ctr" rtl="0" fontAlgn="base">
              <a:spcBef>
                <a:spcPct val="0"/>
              </a:spcBef>
              <a:spcAft>
                <a:spcPct val="0"/>
              </a:spcAft>
              <a:defRPr sz="4400">
                <a:solidFill>
                  <a:schemeClr val="tx2"/>
                </a:solidFill>
                <a:latin typeface="Times" pitchFamily="-110" charset="0"/>
              </a:defRPr>
            </a:lvl7pPr>
            <a:lvl8pPr marL="1371600" algn="ctr" rtl="0" fontAlgn="base">
              <a:spcBef>
                <a:spcPct val="0"/>
              </a:spcBef>
              <a:spcAft>
                <a:spcPct val="0"/>
              </a:spcAft>
              <a:defRPr sz="4400">
                <a:solidFill>
                  <a:schemeClr val="tx2"/>
                </a:solidFill>
                <a:latin typeface="Times" pitchFamily="-110" charset="0"/>
              </a:defRPr>
            </a:lvl8pPr>
            <a:lvl9pPr marL="1828800" algn="ctr" rtl="0" fontAlgn="base">
              <a:spcBef>
                <a:spcPct val="0"/>
              </a:spcBef>
              <a:spcAft>
                <a:spcPct val="0"/>
              </a:spcAft>
              <a:defRPr sz="4400">
                <a:solidFill>
                  <a:schemeClr val="tx2"/>
                </a:solidFill>
                <a:latin typeface="Times" pitchFamily="-110"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0" cap="none" spc="0" normalizeH="0" baseline="0" noProof="0" dirty="0">
                <a:ln>
                  <a:noFill/>
                </a:ln>
                <a:solidFill>
                  <a:srgbClr val="4F81BD"/>
                </a:solidFill>
                <a:effectLst/>
                <a:uLnTx/>
                <a:uFillTx/>
                <a:latin typeface="Calibri"/>
                <a:ea typeface="MS PGothic" pitchFamily="34" charset="-128"/>
                <a:cs typeface="Arial" panose="020B0604020202020204" pitchFamily="34" charset="0"/>
              </a:rPr>
              <a:t>Contact &amp; Acknowledgements</a:t>
            </a: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1612290"/>
            <a:ext cx="2592288" cy="1036915"/>
          </a:xfrm>
          <a:prstGeom prst="rect">
            <a:avLst/>
          </a:prstGeom>
        </p:spPr>
      </p:pic>
      <p:sp>
        <p:nvSpPr>
          <p:cNvPr id="19" name="TextBox 18"/>
          <p:cNvSpPr txBox="1"/>
          <p:nvPr/>
        </p:nvSpPr>
        <p:spPr>
          <a:xfrm>
            <a:off x="155575" y="2780928"/>
            <a:ext cx="8808913" cy="218521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i="1" u="none" strike="noStrike" kern="1200" cap="none" spc="0" normalizeH="0" baseline="0" noProof="0" dirty="0">
                <a:ln>
                  <a:noFill/>
                </a:ln>
                <a:solidFill>
                  <a:schemeClr val="accent1"/>
                </a:solidFill>
                <a:effectLst/>
                <a:uLnTx/>
                <a:uFillTx/>
                <a:latin typeface="+mj-lt"/>
                <a:ea typeface="+mn-ea"/>
                <a:cs typeface="Arial" panose="020B0604020202020204" pitchFamily="34" charset="0"/>
              </a:rPr>
              <a:t>Through an Equity Lens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chemeClr val="accent1"/>
                </a:solidFill>
                <a:effectLst/>
                <a:uLnTx/>
                <a:uFillTx/>
                <a:latin typeface="+mj-lt"/>
                <a:ea typeface="+mn-ea"/>
                <a:cs typeface="Arial" panose="020B0604020202020204" pitchFamily="34" charset="0"/>
              </a:rPr>
              <a:t>BC Centre for Disease Control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hlinkClick r:id="rId4"/>
              </a:rPr>
              <a:t>pph@phsa.ca</a:t>
            </a:r>
            <a:r>
              <a:rPr kumimoji="0" lang="en-CA" sz="2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Calibri"/>
                <a:ea typeface="+mn-ea"/>
                <a:cs typeface="Arial" panose="020B0604020202020204" pitchFamily="34" charset="0"/>
                <a:hlinkClick r:id="rId5"/>
              </a:rPr>
              <a:t>http://www.bccdc.ca/health-professionals/professional-resources/health-equity-environmental-health</a:t>
            </a:r>
            <a:r>
              <a:rPr kumimoji="0" lang="en-US" sz="1600" b="0" i="0" u="none" strike="noStrike" kern="1200" cap="none" spc="0" normalizeH="0" baseline="0" noProof="0" dirty="0">
                <a:ln>
                  <a:noFill/>
                </a:ln>
                <a:solidFill>
                  <a:srgbClr val="002060"/>
                </a:solidFill>
                <a:effectLst/>
                <a:uLnTx/>
                <a:uFillTx/>
                <a:latin typeface="Calibri"/>
                <a:ea typeface="+mn-ea"/>
                <a:cs typeface="Arial" panose="020B0604020202020204" pitchFamily="34"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Calibri"/>
                <a:ea typeface="+mn-ea"/>
                <a:cs typeface="Arial" panose="020B0604020202020204" pitchFamily="34" charset="0"/>
              </a:rPr>
              <a:t>         </a:t>
            </a:r>
          </a:p>
        </p:txBody>
      </p:sp>
      <p:pic>
        <p:nvPicPr>
          <p:cNvPr id="20" name="Content Placeholder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bwMode="auto">
          <a:xfrm>
            <a:off x="4868308" y="1667790"/>
            <a:ext cx="2364279" cy="925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mv="urn:schemas-microsoft-com:mac:vml" xmlns:mc="http://schemas.openxmlformats.org/markup-compatibility/2006" val="1"/>
            </a:ext>
          </a:extLst>
        </p:spPr>
      </p:pic>
      <p:pic>
        <p:nvPicPr>
          <p:cNvPr id="16" name="Picture 15">
            <a:extLst>
              <a:ext uri="{FF2B5EF4-FFF2-40B4-BE49-F238E27FC236}">
                <a16:creationId xmlns:a16="http://schemas.microsoft.com/office/drawing/2014/main" id="{0640B497-D35A-4744-A981-59B5865B341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737009" y="4913171"/>
            <a:ext cx="2626875" cy="806268"/>
          </a:xfrm>
          <a:prstGeom prst="rect">
            <a:avLst/>
          </a:prstGeom>
        </p:spPr>
      </p:pic>
      <p:pic>
        <p:nvPicPr>
          <p:cNvPr id="17" name="Picture 16">
            <a:extLst>
              <a:ext uri="{FF2B5EF4-FFF2-40B4-BE49-F238E27FC236}">
                <a16:creationId xmlns:a16="http://schemas.microsoft.com/office/drawing/2014/main" id="{FB46DB58-C3A0-4311-8F9D-3E2A0757FE0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30794" y="4830832"/>
            <a:ext cx="2961932" cy="970947"/>
          </a:xfrm>
          <a:prstGeom prst="rect">
            <a:avLst/>
          </a:prstGeom>
        </p:spPr>
      </p:pic>
    </p:spTree>
    <p:extLst>
      <p:ext uri="{BB962C8B-B14F-4D97-AF65-F5344CB8AC3E}">
        <p14:creationId xmlns:p14="http://schemas.microsoft.com/office/powerpoint/2010/main" val="1497359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Agenda</a:t>
            </a:r>
            <a:endParaRPr lang="en-US" dirty="0"/>
          </a:p>
        </p:txBody>
      </p:sp>
      <p:graphicFrame>
        <p:nvGraphicFramePr>
          <p:cNvPr id="9" name="Content Placeholder 8">
            <a:extLst>
              <a:ext uri="{FF2B5EF4-FFF2-40B4-BE49-F238E27FC236}">
                <a16:creationId xmlns:a16="http://schemas.microsoft.com/office/drawing/2014/main" id="{09E36767-DEC5-4FDC-87B0-59F44A19404C}"/>
              </a:ext>
            </a:extLst>
          </p:cNvPr>
          <p:cNvGraphicFramePr>
            <a:graphicFrameLocks noGrp="1"/>
          </p:cNvGraphicFramePr>
          <p:nvPr>
            <p:ph idx="1"/>
            <p:extLst>
              <p:ext uri="{D42A27DB-BD31-4B8C-83A1-F6EECF244321}">
                <p14:modId xmlns:p14="http://schemas.microsoft.com/office/powerpoint/2010/main" val="207380303"/>
              </p:ext>
            </p:extLst>
          </p:nvPr>
        </p:nvGraphicFramePr>
        <p:xfrm>
          <a:off x="1118938" y="1600199"/>
          <a:ext cx="6617368" cy="3453063"/>
        </p:xfrm>
        <a:graphic>
          <a:graphicData uri="http://schemas.openxmlformats.org/drawingml/2006/table">
            <a:tbl>
              <a:tblPr bandRow="1">
                <a:tableStyleId>{0505E3EF-67EA-436B-97B2-0124C06EBD24}</a:tableStyleId>
              </a:tblPr>
              <a:tblGrid>
                <a:gridCol w="6617368">
                  <a:extLst>
                    <a:ext uri="{9D8B030D-6E8A-4147-A177-3AD203B41FA5}">
                      <a16:colId xmlns:a16="http://schemas.microsoft.com/office/drawing/2014/main" val="697448970"/>
                    </a:ext>
                  </a:extLst>
                </a:gridCol>
              </a:tblGrid>
              <a:tr h="661498">
                <a:tc>
                  <a:txBody>
                    <a:bodyPr/>
                    <a:lstStyle/>
                    <a:p>
                      <a:pPr>
                        <a:spcAft>
                          <a:spcPts val="0"/>
                        </a:spcAft>
                      </a:pPr>
                      <a:r>
                        <a:rPr lang="en-CA" sz="2400" b="0" dirty="0">
                          <a:solidFill>
                            <a:srgbClr val="2E74B5"/>
                          </a:solidFill>
                          <a:effectLst/>
                          <a:latin typeface="Calibri" panose="020F0502020204030204" pitchFamily="34" charset="0"/>
                          <a:ea typeface="Calibri" panose="020F0502020204030204" pitchFamily="34" charset="0"/>
                          <a:cs typeface="Calibri" panose="020F0502020204030204" pitchFamily="34" charset="0"/>
                        </a:rPr>
                        <a:t>Introduction</a:t>
                      </a:r>
                      <a:endParaRPr lang="en-CA" sz="2400" b="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64687011"/>
                  </a:ext>
                </a:extLst>
              </a:tr>
              <a:tr h="807071">
                <a:tc>
                  <a:txBody>
                    <a:bodyPr/>
                    <a:lstStyle/>
                    <a:p>
                      <a:pPr>
                        <a:spcAft>
                          <a:spcPts val="0"/>
                        </a:spcAft>
                      </a:pPr>
                      <a:r>
                        <a:rPr lang="en-CA" sz="2400" b="0" dirty="0">
                          <a:solidFill>
                            <a:srgbClr val="2E74B5"/>
                          </a:solidFill>
                          <a:effectLst/>
                          <a:latin typeface="Calibri" panose="020F0502020204030204" pitchFamily="34" charset="0"/>
                          <a:ea typeface="Calibri" panose="020F0502020204030204" pitchFamily="34" charset="0"/>
                          <a:cs typeface="Calibri" panose="020F0502020204030204" pitchFamily="34" charset="0"/>
                        </a:rPr>
                        <a:t>Introduction to health equity and the social determinants of health</a:t>
                      </a:r>
                      <a:endParaRPr lang="en-CA" sz="2400" b="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96295173"/>
                  </a:ext>
                </a:extLst>
              </a:tr>
              <a:tr h="661498">
                <a:tc>
                  <a:txBody>
                    <a:bodyPr/>
                    <a:lstStyle/>
                    <a:p>
                      <a:pPr>
                        <a:spcAft>
                          <a:spcPts val="0"/>
                        </a:spcAft>
                      </a:pPr>
                      <a:r>
                        <a:rPr lang="en-CA" sz="2400" b="0">
                          <a:solidFill>
                            <a:srgbClr val="2E74B5"/>
                          </a:solidFill>
                          <a:effectLst/>
                          <a:latin typeface="Calibri" panose="020F0502020204030204" pitchFamily="34" charset="0"/>
                          <a:ea typeface="Calibri" panose="020F0502020204030204" pitchFamily="34" charset="0"/>
                          <a:cs typeface="Calibri" panose="020F0502020204030204" pitchFamily="34" charset="0"/>
                        </a:rPr>
                        <a:t>Equity in environmental public health practice </a:t>
                      </a:r>
                      <a:endParaRPr lang="en-CA" sz="2400" b="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01997761"/>
                  </a:ext>
                </a:extLst>
              </a:tr>
              <a:tr h="661498">
                <a:tc>
                  <a:txBody>
                    <a:bodyPr/>
                    <a:lstStyle/>
                    <a:p>
                      <a:pPr>
                        <a:spcAft>
                          <a:spcPts val="0"/>
                        </a:spcAft>
                      </a:pPr>
                      <a:r>
                        <a:rPr lang="en-CA" sz="2400" b="0" i="0" dirty="0">
                          <a:solidFill>
                            <a:srgbClr val="2E74B5"/>
                          </a:solidFill>
                          <a:effectLst/>
                          <a:latin typeface="Calibri" panose="020F0502020204030204" pitchFamily="34" charset="0"/>
                          <a:ea typeface="Calibri" panose="020F0502020204030204" pitchFamily="34" charset="0"/>
                          <a:cs typeface="Calibri" panose="020F0502020204030204" pitchFamily="34" charset="0"/>
                        </a:rPr>
                        <a:t>Scenario exercise</a:t>
                      </a:r>
                      <a:endParaRPr lang="en-CA" sz="2400" b="0" i="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32101633"/>
                  </a:ext>
                </a:extLst>
              </a:tr>
              <a:tr h="661498">
                <a:tc>
                  <a:txBody>
                    <a:bodyPr/>
                    <a:lstStyle/>
                    <a:p>
                      <a:pPr>
                        <a:spcAft>
                          <a:spcPts val="0"/>
                        </a:spcAft>
                      </a:pPr>
                      <a:r>
                        <a:rPr lang="en-CA" sz="2400" b="0" dirty="0">
                          <a:solidFill>
                            <a:srgbClr val="2E74B5"/>
                          </a:solidFill>
                          <a:effectLst/>
                          <a:latin typeface="Calibri" panose="020F0502020204030204" pitchFamily="34" charset="0"/>
                          <a:ea typeface="Calibri" panose="020F0502020204030204" pitchFamily="34" charset="0"/>
                          <a:cs typeface="Calibri" panose="020F0502020204030204" pitchFamily="34" charset="0"/>
                        </a:rPr>
                        <a:t>Conclusion and next steps</a:t>
                      </a:r>
                      <a:endParaRPr lang="en-CA" sz="2400" b="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78858578"/>
                  </a:ext>
                </a:extLst>
              </a:tr>
            </a:tbl>
          </a:graphicData>
        </a:graphic>
      </p:graphicFrame>
    </p:spTree>
    <p:extLst>
      <p:ext uri="{BB962C8B-B14F-4D97-AF65-F5344CB8AC3E}">
        <p14:creationId xmlns:p14="http://schemas.microsoft.com/office/powerpoint/2010/main" val="4293542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t="21224"/>
          <a:stretch>
            <a:fillRect/>
          </a:stretch>
        </p:blipFill>
        <p:spPr bwMode="auto">
          <a:xfrm>
            <a:off x="2000250" y="1052736"/>
            <a:ext cx="5154606" cy="3818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228600" y="4946736"/>
            <a:ext cx="8794376" cy="338554"/>
          </a:xfrm>
          <a:prstGeom prst="rect">
            <a:avLst/>
          </a:prstGeom>
        </p:spPr>
        <p:txBody>
          <a:bodyPr wrap="square">
            <a:spAutoFit/>
          </a:bodyPr>
          <a:lstStyle/>
          <a:p>
            <a:pPr algn="ctr"/>
            <a:r>
              <a:rPr lang="en-CA" sz="1600" u="sng" dirty="0">
                <a:solidFill>
                  <a:schemeClr val="accent1"/>
                </a:solidFill>
                <a:latin typeface="Calibri"/>
                <a:hlinkClick r:id="rId4"/>
              </a:rPr>
              <a:t>http://www.bccdc.ca/health-professionals/professional-resources/health-equity-environmental-health</a:t>
            </a:r>
            <a:r>
              <a:rPr lang="en-CA" sz="1600" u="sng" dirty="0">
                <a:solidFill>
                  <a:schemeClr val="accent1"/>
                </a:solidFill>
                <a:latin typeface="Calibri"/>
              </a:rPr>
              <a:t>   </a:t>
            </a:r>
          </a:p>
        </p:txBody>
      </p:sp>
    </p:spTree>
    <p:extLst>
      <p:ext uri="{BB962C8B-B14F-4D97-AF65-F5344CB8AC3E}">
        <p14:creationId xmlns:p14="http://schemas.microsoft.com/office/powerpoint/2010/main" val="3743007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0BD86-5110-48BA-AC87-B1A717AA806B}"/>
              </a:ext>
            </a:extLst>
          </p:cNvPr>
          <p:cNvSpPr>
            <a:spLocks noGrp="1"/>
          </p:cNvSpPr>
          <p:nvPr>
            <p:ph type="title"/>
          </p:nvPr>
        </p:nvSpPr>
        <p:spPr/>
        <p:txBody>
          <a:bodyPr/>
          <a:lstStyle/>
          <a:p>
            <a:r>
              <a:rPr lang="en-CA" dirty="0"/>
              <a:t>Why health equity and EPHPs?</a:t>
            </a:r>
          </a:p>
        </p:txBody>
      </p:sp>
      <p:pic>
        <p:nvPicPr>
          <p:cNvPr id="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7198" r="8163" b="17233"/>
          <a:stretch/>
        </p:blipFill>
        <p:spPr bwMode="auto">
          <a:xfrm>
            <a:off x="232544" y="2390936"/>
            <a:ext cx="2681686" cy="34706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8"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rot="672854">
            <a:off x="812543" y="2785555"/>
            <a:ext cx="3846317" cy="15008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5" name="Picture 4">
            <a:extLst>
              <a:ext uri="{FF2B5EF4-FFF2-40B4-BE49-F238E27FC236}">
                <a16:creationId xmlns:a16="http://schemas.microsoft.com/office/drawing/2014/main" id="{D7558B39-6CD4-4072-9D8D-1356AF0D91E5}"/>
              </a:ext>
            </a:extLst>
          </p:cNvPr>
          <p:cNvPicPr>
            <a:picLocks noChangeAspect="1"/>
          </p:cNvPicPr>
          <p:nvPr/>
        </p:nvPicPr>
        <p:blipFill rotWithShape="1">
          <a:blip r:embed="rId5"/>
          <a:srcRect b="57169"/>
          <a:stretch/>
        </p:blipFill>
        <p:spPr>
          <a:xfrm rot="20985007">
            <a:off x="231702" y="1480108"/>
            <a:ext cx="4646006" cy="1196519"/>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8324F70E-CA47-4A34-B659-249F94AFCF3A}"/>
              </a:ext>
            </a:extLst>
          </p:cNvPr>
          <p:cNvPicPr>
            <a:picLocks noChangeAspect="1"/>
          </p:cNvPicPr>
          <p:nvPr/>
        </p:nvPicPr>
        <p:blipFill>
          <a:blip r:embed="rId6"/>
          <a:stretch>
            <a:fillRect/>
          </a:stretch>
        </p:blipFill>
        <p:spPr>
          <a:xfrm rot="1108311">
            <a:off x="4210057" y="2313973"/>
            <a:ext cx="4634176" cy="1719002"/>
          </a:xfrm>
          <a:prstGeom prst="rect">
            <a:avLst/>
          </a:prstGeom>
          <a:ln>
            <a:noFill/>
          </a:ln>
          <a:effectLst>
            <a:outerShdw blurRad="292100" dist="139700" dir="2700000" algn="tl" rotWithShape="0">
              <a:srgbClr val="333333">
                <a:alpha val="65000"/>
              </a:srgbClr>
            </a:outerShdw>
          </a:effectLst>
        </p:spPr>
      </p:pic>
      <p:pic>
        <p:nvPicPr>
          <p:cNvPr id="11" name="Picture 8">
            <a:extLst>
              <a:ext uri="{FF2B5EF4-FFF2-40B4-BE49-F238E27FC236}">
                <a16:creationId xmlns:a16="http://schemas.microsoft.com/office/drawing/2014/main" id="{A97540C5-0A53-46D3-849B-929C5E2B8EA4}"/>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rot="21317195">
            <a:off x="1009288" y="5576808"/>
            <a:ext cx="4196921" cy="10135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4" name="Picture 13">
            <a:extLst>
              <a:ext uri="{FF2B5EF4-FFF2-40B4-BE49-F238E27FC236}">
                <a16:creationId xmlns:a16="http://schemas.microsoft.com/office/drawing/2014/main" id="{F58DF65D-DD48-4F97-B2D1-B1B58F082B7F}"/>
              </a:ext>
            </a:extLst>
          </p:cNvPr>
          <p:cNvPicPr>
            <a:picLocks noChangeAspect="1"/>
          </p:cNvPicPr>
          <p:nvPr/>
        </p:nvPicPr>
        <p:blipFill rotWithShape="1">
          <a:blip r:embed="rId8"/>
          <a:srcRect b="15809"/>
          <a:stretch/>
        </p:blipFill>
        <p:spPr>
          <a:xfrm rot="20774621">
            <a:off x="4205152" y="5099944"/>
            <a:ext cx="4375444" cy="1245480"/>
          </a:xfrm>
          <a:prstGeom prst="rect">
            <a:avLst/>
          </a:prstGeom>
          <a:ln>
            <a:noFill/>
          </a:ln>
          <a:effectLst>
            <a:outerShdw blurRad="292100" dist="139700" dir="2700000" algn="tl" rotWithShape="0">
              <a:srgbClr val="333333">
                <a:alpha val="65000"/>
              </a:srgbClr>
            </a:outerShdw>
          </a:effectLst>
        </p:spPr>
      </p:pic>
      <p:pic>
        <p:nvPicPr>
          <p:cNvPr id="12" name="Picture 7">
            <a:extLst>
              <a:ext uri="{FF2B5EF4-FFF2-40B4-BE49-F238E27FC236}">
                <a16:creationId xmlns:a16="http://schemas.microsoft.com/office/drawing/2014/main" id="{451D1B03-59A0-45AA-AF69-10C0B119AFC4}"/>
              </a:ext>
            </a:extLst>
          </p:cNvPr>
          <p:cNvPicPr>
            <a:picLocks noChangeAspect="1" noChangeArrowheads="1"/>
          </p:cNvPicPr>
          <p:nvPr/>
        </p:nvPicPr>
        <p:blipFill rotWithShape="1">
          <a:blip r:embed="rId9">
            <a:extLst>
              <a:ext uri="{28A0092B-C50C-407E-A947-70E740481C1C}">
                <a14:useLocalDpi xmlns:a14="http://schemas.microsoft.com/office/drawing/2010/main"/>
              </a:ext>
            </a:extLst>
          </a:blip>
          <a:srcRect/>
          <a:stretch/>
        </p:blipFill>
        <p:spPr bwMode="auto">
          <a:xfrm rot="21053741">
            <a:off x="5511071" y="1400261"/>
            <a:ext cx="3332392" cy="13681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0" name="Picture 8">
            <a:extLst>
              <a:ext uri="{FF2B5EF4-FFF2-40B4-BE49-F238E27FC236}">
                <a16:creationId xmlns:a16="http://schemas.microsoft.com/office/drawing/2014/main" id="{9B61E3A9-A238-4000-B857-6738934971BB}"/>
              </a:ext>
            </a:extLst>
          </p:cNvPr>
          <p:cNvPicPr>
            <a:picLocks noChangeAspect="1" noChangeArrowheads="1"/>
          </p:cNvPicPr>
          <p:nvPr/>
        </p:nvPicPr>
        <p:blipFill rotWithShape="1">
          <a:blip r:embed="rId10" cstate="print">
            <a:extLst>
              <a:ext uri="{28A0092B-C50C-407E-A947-70E740481C1C}">
                <a14:useLocalDpi xmlns:a14="http://schemas.microsoft.com/office/drawing/2010/main"/>
              </a:ext>
            </a:extLst>
          </a:blip>
          <a:srcRect/>
          <a:stretch/>
        </p:blipFill>
        <p:spPr bwMode="auto">
          <a:xfrm rot="21317195">
            <a:off x="940795" y="4900805"/>
            <a:ext cx="4196921" cy="7041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4" name="Picture 3">
            <a:extLst>
              <a:ext uri="{FF2B5EF4-FFF2-40B4-BE49-F238E27FC236}">
                <a16:creationId xmlns:a16="http://schemas.microsoft.com/office/drawing/2014/main" id="{999B01D9-DC98-48F8-AD10-8D41117555F5}"/>
              </a:ext>
            </a:extLst>
          </p:cNvPr>
          <p:cNvPicPr>
            <a:picLocks noChangeAspect="1"/>
          </p:cNvPicPr>
          <p:nvPr/>
        </p:nvPicPr>
        <p:blipFill rotWithShape="1">
          <a:blip r:embed="rId11"/>
          <a:srcRect r="21770"/>
          <a:stretch/>
        </p:blipFill>
        <p:spPr>
          <a:xfrm>
            <a:off x="4328134" y="3450415"/>
            <a:ext cx="2832090" cy="15382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73578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CA" dirty="0"/>
              <a:t>Social determinants of health (SDH)</a:t>
            </a:r>
          </a:p>
        </p:txBody>
      </p:sp>
      <p:sp>
        <p:nvSpPr>
          <p:cNvPr id="6" name="Content Placeholder 5"/>
          <p:cNvSpPr>
            <a:spLocks noGrp="1"/>
          </p:cNvSpPr>
          <p:nvPr>
            <p:ph sz="half" idx="1"/>
          </p:nvPr>
        </p:nvSpPr>
        <p:spPr>
          <a:xfrm>
            <a:off x="676300" y="1330629"/>
            <a:ext cx="8229600" cy="792089"/>
          </a:xfrm>
        </p:spPr>
        <p:txBody>
          <a:bodyPr>
            <a:normAutofit/>
          </a:bodyPr>
          <a:lstStyle/>
          <a:p>
            <a:pPr marL="0" indent="0" algn="ctr">
              <a:buNone/>
            </a:pPr>
            <a:r>
              <a:rPr lang="en-US" sz="2000" i="1" dirty="0">
                <a:solidFill>
                  <a:srgbClr val="002060"/>
                </a:solidFill>
                <a:cs typeface="Arial" panose="020B0604020202020204" pitchFamily="34" charset="0"/>
              </a:rPr>
              <a:t>Interrelated social, political and economic factors that create </a:t>
            </a:r>
            <a:br>
              <a:rPr lang="en-US" sz="2000" i="1" dirty="0">
                <a:solidFill>
                  <a:srgbClr val="002060"/>
                </a:solidFill>
                <a:cs typeface="Arial" panose="020B0604020202020204" pitchFamily="34" charset="0"/>
              </a:rPr>
            </a:br>
            <a:r>
              <a:rPr lang="en-US" sz="2000" i="1" dirty="0">
                <a:solidFill>
                  <a:srgbClr val="002060"/>
                </a:solidFill>
                <a:cs typeface="Arial" panose="020B0604020202020204" pitchFamily="34" charset="0"/>
              </a:rPr>
              <a:t>the conditions in which people live, learn, work and play</a:t>
            </a:r>
          </a:p>
        </p:txBody>
      </p:sp>
      <p:pic>
        <p:nvPicPr>
          <p:cNvPr id="8" name="Content Placeholder 7"/>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2300672" y="2060769"/>
            <a:ext cx="4542656" cy="3427219"/>
          </a:xfrm>
          <a:prstGeom prst="rect">
            <a:avLst/>
          </a:prstGeom>
          <a:ln>
            <a:noFill/>
          </a:ln>
          <a:effectLst>
            <a:outerShdw blurRad="50800" dist="50800" dir="5400000" algn="ctr" rotWithShape="0">
              <a:srgbClr val="000000"/>
            </a:outerShdw>
            <a:softEdge rad="112500"/>
          </a:effectLst>
        </p:spPr>
      </p:pic>
      <p:sp>
        <p:nvSpPr>
          <p:cNvPr id="9" name="Rectangle 8"/>
          <p:cNvSpPr/>
          <p:nvPr/>
        </p:nvSpPr>
        <p:spPr>
          <a:xfrm>
            <a:off x="457200" y="5517232"/>
            <a:ext cx="8229600"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ea typeface="+mn-ea"/>
                <a:cs typeface="Arial" panose="020B0604020202020204" pitchFamily="34" charset="0"/>
              </a:rPr>
              <a:t>Glossary of Essential Health Equity Terms: </a:t>
            </a:r>
            <a:r>
              <a:rPr kumimoji="0" lang="en-US" sz="1800" b="0" i="0" u="none" strike="noStrike" kern="1200" cap="none" spc="0" normalizeH="0" baseline="0" noProof="0" dirty="0">
                <a:ln>
                  <a:noFill/>
                </a:ln>
                <a:solidFill>
                  <a:srgbClr val="000000"/>
                </a:solidFill>
                <a:effectLst/>
                <a:uLnTx/>
                <a:uFillTx/>
                <a:ea typeface="+mn-ea"/>
                <a:cs typeface="Arial" panose="020B0604020202020204" pitchFamily="34" charset="0"/>
                <a:hlinkClick r:id="" action="ppaction://noaction"/>
              </a:rPr>
              <a:t>http</a:t>
            </a:r>
            <a:r>
              <a:rPr kumimoji="0" lang="en-US" sz="1800" b="0" i="0" u="none" strike="noStrike" kern="1200" cap="none" spc="0" normalizeH="0" baseline="0" noProof="0" dirty="0">
                <a:ln>
                  <a:noFill/>
                </a:ln>
                <a:solidFill>
                  <a:srgbClr val="000000"/>
                </a:solidFill>
                <a:effectLst/>
                <a:uLnTx/>
                <a:uFillTx/>
                <a:ea typeface="+mn-ea"/>
                <a:cs typeface="Arial" panose="020B0604020202020204" pitchFamily="34" charset="0"/>
                <a:hlinkClick r:id="rId4"/>
              </a:rPr>
              <a:t>://nccdh.ca/resources/glossary/</a:t>
            </a:r>
            <a:r>
              <a:rPr kumimoji="0" lang="en-US" sz="1800" b="0" i="0" u="none" strike="noStrike" kern="1200" cap="none" spc="0" normalizeH="0" baseline="0" noProof="0" dirty="0">
                <a:ln>
                  <a:noFill/>
                </a:ln>
                <a:solidFill>
                  <a:srgbClr val="000000"/>
                </a:solidFill>
                <a:effectLst/>
                <a:uLnTx/>
                <a:uFillTx/>
                <a:ea typeface="+mn-ea"/>
                <a:cs typeface="Arial" panose="020B0604020202020204" pitchFamily="34" charset="0"/>
              </a:rPr>
              <a:t> </a:t>
            </a:r>
          </a:p>
        </p:txBody>
      </p:sp>
    </p:spTree>
    <p:extLst>
      <p:ext uri="{BB962C8B-B14F-4D97-AF65-F5344CB8AC3E}">
        <p14:creationId xmlns:p14="http://schemas.microsoft.com/office/powerpoint/2010/main" val="2088271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solidFill>
                  <a:schemeClr val="accent1">
                    <a:lumMod val="50000"/>
                  </a:schemeClr>
                </a:solidFill>
              </a:rPr>
              <a:t>Social determinants of health (SDH)</a:t>
            </a:r>
          </a:p>
        </p:txBody>
      </p:sp>
      <p:sp>
        <p:nvSpPr>
          <p:cNvPr id="9" name="Text Placeholder 8"/>
          <p:cNvSpPr>
            <a:spLocks noGrp="1"/>
          </p:cNvSpPr>
          <p:nvPr>
            <p:ph type="body" idx="1"/>
          </p:nvPr>
        </p:nvSpPr>
        <p:spPr>
          <a:xfrm>
            <a:off x="4645025" y="1535113"/>
            <a:ext cx="4041775" cy="453727"/>
          </a:xfrm>
        </p:spPr>
        <p:txBody>
          <a:bodyPr>
            <a:normAutofit lnSpcReduction="10000"/>
          </a:bodyPr>
          <a:lstStyle/>
          <a:p>
            <a:r>
              <a:rPr lang="en-CA" dirty="0">
                <a:solidFill>
                  <a:schemeClr val="accent1"/>
                </a:solidFill>
              </a:rPr>
              <a:t>Inequities in SDH….</a:t>
            </a:r>
          </a:p>
        </p:txBody>
      </p:sp>
      <p:sp>
        <p:nvSpPr>
          <p:cNvPr id="10" name="Content Placeholder 9"/>
          <p:cNvSpPr>
            <a:spLocks noGrp="1"/>
          </p:cNvSpPr>
          <p:nvPr>
            <p:ph sz="half" idx="2"/>
          </p:nvPr>
        </p:nvSpPr>
        <p:spPr>
          <a:xfrm>
            <a:off x="4645025" y="1988840"/>
            <a:ext cx="4041775" cy="3774405"/>
          </a:xfrm>
        </p:spPr>
        <p:txBody>
          <a:bodyPr>
            <a:normAutofit fontScale="77500" lnSpcReduction="20000"/>
          </a:bodyPr>
          <a:lstStyle/>
          <a:p>
            <a:pPr marL="514350" indent="-514350">
              <a:buFont typeface="+mj-lt"/>
              <a:buAutoNum type="arabicPeriod"/>
            </a:pPr>
            <a:r>
              <a:rPr lang="en-CA" dirty="0"/>
              <a:t>May be associated with undue </a:t>
            </a:r>
            <a:r>
              <a:rPr lang="en-CA" dirty="0">
                <a:solidFill>
                  <a:schemeClr val="accent1"/>
                </a:solidFill>
              </a:rPr>
              <a:t>exposure</a:t>
            </a:r>
            <a:r>
              <a:rPr lang="en-CA" dirty="0"/>
              <a:t> to unhealthy environments.</a:t>
            </a:r>
          </a:p>
          <a:p>
            <a:pPr marL="514350" indent="-514350">
              <a:buFont typeface="+mj-lt"/>
              <a:buAutoNum type="arabicPeriod"/>
            </a:pPr>
            <a:r>
              <a:rPr lang="en-CA" dirty="0"/>
              <a:t>Affect individuals’ </a:t>
            </a:r>
            <a:r>
              <a:rPr lang="en-CA" dirty="0">
                <a:solidFill>
                  <a:schemeClr val="accent1"/>
                </a:solidFill>
              </a:rPr>
              <a:t>actions </a:t>
            </a:r>
            <a:r>
              <a:rPr lang="en-CA" dirty="0"/>
              <a:t>in ways that affect their exposure and health status.</a:t>
            </a:r>
          </a:p>
          <a:p>
            <a:pPr marL="514350" indent="-514350">
              <a:buFont typeface="+mj-lt"/>
              <a:buAutoNum type="arabicPeriod"/>
            </a:pPr>
            <a:r>
              <a:rPr lang="en-CA" dirty="0"/>
              <a:t>Can increase </a:t>
            </a:r>
            <a:r>
              <a:rPr lang="en-CA" dirty="0">
                <a:solidFill>
                  <a:schemeClr val="accent1"/>
                </a:solidFill>
              </a:rPr>
              <a:t>vulnerability</a:t>
            </a:r>
            <a:r>
              <a:rPr lang="en-CA" dirty="0"/>
              <a:t> to environmental factors that negatively impact health and wellbeing.</a:t>
            </a:r>
          </a:p>
          <a:p>
            <a:pPr marL="514350" indent="-514350">
              <a:buFont typeface="+mj-lt"/>
              <a:buAutoNum type="arabicPeriod"/>
            </a:pPr>
            <a:r>
              <a:rPr lang="en-CA" dirty="0"/>
              <a:t>May be associated with decreased access to services that could address the </a:t>
            </a:r>
            <a:r>
              <a:rPr lang="en-CA" dirty="0">
                <a:solidFill>
                  <a:schemeClr val="accent1"/>
                </a:solidFill>
              </a:rPr>
              <a:t>impacts</a:t>
            </a:r>
            <a:r>
              <a:rPr lang="en-CA" dirty="0"/>
              <a:t> of unhealthy environmental exposures.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060848"/>
            <a:ext cx="4248472" cy="2790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14119" y="4941168"/>
            <a:ext cx="3813865" cy="369332"/>
          </a:xfrm>
          <a:prstGeom prst="rect">
            <a:avLst/>
          </a:prstGeom>
        </p:spPr>
        <p:txBody>
          <a:bodyPr wrap="none">
            <a:spAutoFit/>
          </a:bodyPr>
          <a:lstStyle/>
          <a:p>
            <a:r>
              <a:rPr lang="en-US" u="sng" dirty="0">
                <a:solidFill>
                  <a:srgbClr val="10CF9B"/>
                </a:solidFill>
                <a:latin typeface="Arial" panose="020B0604020202020204" pitchFamily="34" charset="0"/>
                <a:cs typeface="Arial" panose="020B0604020202020204" pitchFamily="34" charset="0"/>
              </a:rPr>
              <a:t>http://nccdh.ca/resources/glossary/ </a:t>
            </a:r>
          </a:p>
        </p:txBody>
      </p:sp>
    </p:spTree>
    <p:extLst>
      <p:ext uri="{BB962C8B-B14F-4D97-AF65-F5344CB8AC3E}">
        <p14:creationId xmlns:p14="http://schemas.microsoft.com/office/powerpoint/2010/main" val="3651478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hysicians and the social determinants of heal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966" y="476672"/>
            <a:ext cx="8295795" cy="5213413"/>
          </a:xfrm>
          <a:prstGeom prst="rect">
            <a:avLst/>
          </a:prstGeom>
          <a:noFill/>
          <a:ln w="25400" cmpd="sng">
            <a:no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82124" y="5589239"/>
            <a:ext cx="1044637" cy="276999"/>
          </a:xfrm>
          <a:prstGeom prst="rect">
            <a:avLst/>
          </a:prstGeom>
          <a:noFill/>
        </p:spPr>
        <p:txBody>
          <a:bodyPr wrap="square" rtlCol="0">
            <a:spAutoFit/>
          </a:bodyPr>
          <a:lstStyle/>
          <a:p>
            <a:r>
              <a:rPr lang="en-CA" sz="1200" dirty="0">
                <a:hlinkClick r:id="rId4"/>
              </a:rPr>
              <a:t>www.cma.ca</a:t>
            </a:r>
            <a:r>
              <a:rPr lang="en-CA" sz="1200" dirty="0"/>
              <a:t> </a:t>
            </a:r>
          </a:p>
        </p:txBody>
      </p:sp>
      <p:sp>
        <p:nvSpPr>
          <p:cNvPr id="3" name="Oval 2"/>
          <p:cNvSpPr/>
          <p:nvPr/>
        </p:nvSpPr>
        <p:spPr>
          <a:xfrm>
            <a:off x="3347864" y="1124744"/>
            <a:ext cx="2952328" cy="2448272"/>
          </a:xfrm>
          <a:prstGeom prst="ellipse">
            <a:avLst/>
          </a:prstGeom>
          <a:noFill/>
          <a:ln w="31750" cmpd="thickThi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8" name="Rectangle 7"/>
          <p:cNvSpPr/>
          <p:nvPr/>
        </p:nvSpPr>
        <p:spPr>
          <a:xfrm>
            <a:off x="6300192" y="506626"/>
            <a:ext cx="2304256" cy="47525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CA" sz="2400" b="1" dirty="0">
                <a:latin typeface="Arial" panose="020B0604020202020204" pitchFamily="34" charset="0"/>
                <a:cs typeface="Arial" panose="020B0604020202020204" pitchFamily="34" charset="0"/>
              </a:rPr>
              <a:t>SDH impact</a:t>
            </a:r>
            <a:r>
              <a:rPr lang="en-CA" sz="2400" dirty="0">
                <a:latin typeface="Arial" panose="020B0604020202020204" pitchFamily="34" charset="0"/>
                <a:cs typeface="Arial" panose="020B0604020202020204" pitchFamily="34" charset="0"/>
              </a:rPr>
              <a:t>:</a:t>
            </a:r>
          </a:p>
          <a:p>
            <a:pPr marL="171450" indent="-171450">
              <a:spcAft>
                <a:spcPts val="600"/>
              </a:spcAft>
              <a:buFont typeface="Arial" panose="020B0604020202020204" pitchFamily="34" charset="0"/>
              <a:buChar char="•"/>
            </a:pPr>
            <a:r>
              <a:rPr lang="en-CA" sz="2400" dirty="0">
                <a:latin typeface="Arial" panose="020B0604020202020204" pitchFamily="34" charset="0"/>
                <a:cs typeface="Arial" panose="020B0604020202020204" pitchFamily="34" charset="0"/>
              </a:rPr>
              <a:t>Physical environment</a:t>
            </a:r>
          </a:p>
          <a:p>
            <a:pPr marL="171450" indent="-171450">
              <a:spcAft>
                <a:spcPts val="600"/>
              </a:spcAft>
              <a:buFont typeface="Arial" panose="020B0604020202020204" pitchFamily="34" charset="0"/>
              <a:buChar char="•"/>
            </a:pPr>
            <a:r>
              <a:rPr lang="en-CA" sz="2400" dirty="0">
                <a:latin typeface="Arial" panose="020B0604020202020204" pitchFamily="34" charset="0"/>
                <a:cs typeface="Arial" panose="020B0604020202020204" pitchFamily="34" charset="0"/>
              </a:rPr>
              <a:t>Access to services</a:t>
            </a:r>
          </a:p>
          <a:p>
            <a:pPr marL="171450" indent="-171450">
              <a:spcAft>
                <a:spcPts val="600"/>
              </a:spcAft>
              <a:buFont typeface="Arial" panose="020B0604020202020204" pitchFamily="34" charset="0"/>
              <a:buChar char="•"/>
            </a:pPr>
            <a:r>
              <a:rPr lang="en-CA" sz="2400" dirty="0">
                <a:latin typeface="Arial" panose="020B0604020202020204" pitchFamily="34" charset="0"/>
                <a:cs typeface="Arial" panose="020B0604020202020204" pitchFamily="34" charset="0"/>
              </a:rPr>
              <a:t>Health-related behaviours</a:t>
            </a:r>
          </a:p>
        </p:txBody>
      </p:sp>
    </p:spTree>
    <p:extLst>
      <p:ext uri="{BB962C8B-B14F-4D97-AF65-F5344CB8AC3E}">
        <p14:creationId xmlns:p14="http://schemas.microsoft.com/office/powerpoint/2010/main" val="2744359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Equity Le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Equity Lens">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Custom Document" ma:contentTypeID="0x010100DA361FFC15F23349803C3C69CD01CD2300E157DFA19A3FFD4F80D0469ADC363A00" ma:contentTypeVersion="9" ma:contentTypeDescription="Create a new document." ma:contentTypeScope="" ma:versionID="99bebdff1f42fd1e658056fb63fa30bc">
  <xsd:schema xmlns:xsd="http://www.w3.org/2001/XMLSchema" xmlns:xs="http://www.w3.org/2001/XMLSchema" xmlns:p="http://schemas.microsoft.com/office/2006/metadata/properties" xmlns:ns2="2a1cf95e-a2cb-4d0f-9c16-7db7b13007cf" xmlns:ns3="4de64c37-ebdf-406a-9f1b-af099cf715f4" targetNamespace="http://schemas.microsoft.com/office/2006/metadata/properties" ma:root="true" ma:fieldsID="e36369f956aa94e82d4b5d374d1a892a" ns2:_="" ns3:_="">
    <xsd:import namespace="2a1cf95e-a2cb-4d0f-9c16-7db7b13007cf"/>
    <xsd:import namespace="4de64c37-ebdf-406a-9f1b-af099cf715f4"/>
    <xsd:element name="properties">
      <xsd:complexType>
        <xsd:sequence>
          <xsd:element name="documentManagement">
            <xsd:complexType>
              <xsd:all>
                <xsd:element ref="ns2:d54dd449c2c54af89444c3906a20b699" minOccurs="0"/>
                <xsd:element ref="ns2:TaxCatchAll" minOccurs="0"/>
                <xsd:element ref="ns2:TaxCatchAllLabel" minOccurs="0"/>
                <xsd:element ref="ns2:k05366dfea714127ab8826af69afb524" minOccurs="0"/>
                <xsd:element ref="ns3:DocumentDescription" minOccurs="0"/>
                <xsd:element ref="ns3:DocumentLanguage" minOccurs="0"/>
                <xsd:element ref="ns3:Audience1" minOccurs="0"/>
                <xsd:element ref="ns2:_dlc_DocId" minOccurs="0"/>
                <xsd:element ref="ns2:_dlc_DocIdUrl" minOccurs="0"/>
                <xsd:element ref="ns2:_dlc_DocIdPersistId" minOccurs="0"/>
                <xsd:element ref="ns2:HideDocum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1cf95e-a2cb-4d0f-9c16-7db7b13007cf" elementFormDefault="qualified">
    <xsd:import namespace="http://schemas.microsoft.com/office/2006/documentManagement/types"/>
    <xsd:import namespace="http://schemas.microsoft.com/office/infopath/2007/PartnerControls"/>
    <xsd:element name="d54dd449c2c54af89444c3906a20b699" ma:index="8" nillable="true" ma:taxonomy="true" ma:internalName="d54dd449c2c54af89444c3906a20b699" ma:taxonomyFieldName="ResourceCategory" ma:displayName="Resource Category" ma:default="" ma:fieldId="{d54dd449-c2c5-4af8-9444-c3906a20b699}" ma:taxonomyMulti="true" ma:sspId="e5481489-1c4e-4a78-9d25-61807e18e714" ma:termSetId="d951ee64-c3ba-4c08-a09c-902853831bd1" ma:anchorId="00000000-0000-0000-0000-000000000000" ma:open="true" ma:isKeyword="false">
      <xsd:complexType>
        <xsd:sequence>
          <xsd:element ref="pc:Terms" minOccurs="0" maxOccurs="1"/>
        </xsd:sequence>
      </xsd:complexType>
    </xsd:element>
    <xsd:element name="TaxCatchAll" ma:index="9" nillable="true" ma:displayName="Taxonomy Catch All Column" ma:description="" ma:hidden="true" ma:list="{cd7a44c3-8849-4997-b7c8-ecb7ba79295d}" ma:internalName="TaxCatchAll" ma:showField="CatchAllData" ma:web="2a1cf95e-a2cb-4d0f-9c16-7db7b13007cf">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cd7a44c3-8849-4997-b7c8-ecb7ba79295d}" ma:internalName="TaxCatchAllLabel" ma:readOnly="true" ma:showField="CatchAllDataLabel" ma:web="2a1cf95e-a2cb-4d0f-9c16-7db7b13007cf">
      <xsd:complexType>
        <xsd:complexContent>
          <xsd:extension base="dms:MultiChoiceLookup">
            <xsd:sequence>
              <xsd:element name="Value" type="dms:Lookup" maxOccurs="unbounded" minOccurs="0" nillable="true"/>
            </xsd:sequence>
          </xsd:extension>
        </xsd:complexContent>
      </xsd:complexType>
    </xsd:element>
    <xsd:element name="k05366dfea714127ab8826af69afb524" ma:index="12" nillable="true" ma:taxonomy="true" ma:internalName="k05366dfea714127ab8826af69afb524" ma:taxonomyFieldName="ResourceType" ma:displayName="ResourceType" ma:fieldId="{405366df-ea71-4127-ab88-26af69afb524}" ma:taxonomyMulti="true" ma:sspId="e5481489-1c4e-4a78-9d25-61807e18e714" ma:termSetId="f367d6b2-406a-443d-b850-249d3ebc6bd2" ma:anchorId="00000000-0000-0000-0000-000000000000" ma:open="false" ma:isKeyword="false">
      <xsd:complexType>
        <xsd:sequence>
          <xsd:element ref="pc:Terms" minOccurs="0" maxOccurs="1"/>
        </xsd:sequence>
      </xsd:complexType>
    </xsd:element>
    <xsd:element name="_dlc_DocId" ma:index="17" nillable="true" ma:displayName="Document ID Value" ma:description="The value of the document ID assigned to this item." ma:internalName="_dlc_DocId" ma:readOnly="true">
      <xsd:simpleType>
        <xsd:restriction base="dms:Text"/>
      </xsd:simpleType>
    </xsd:element>
    <xsd:element name="_dlc_DocIdUrl" ma:index="1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9" nillable="true" ma:displayName="Persist ID" ma:description="Keep ID on add." ma:hidden="true" ma:internalName="_dlc_DocIdPersistId" ma:readOnly="true">
      <xsd:simpleType>
        <xsd:restriction base="dms:Boolean"/>
      </xsd:simpleType>
    </xsd:element>
    <xsd:element name="HideDocument" ma:index="20" nillable="true" ma:displayName="HideDocument" ma:default="0" ma:internalName="HideDocument">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de64c37-ebdf-406a-9f1b-af099cf715f4" elementFormDefault="qualified">
    <xsd:import namespace="http://schemas.microsoft.com/office/2006/documentManagement/types"/>
    <xsd:import namespace="http://schemas.microsoft.com/office/infopath/2007/PartnerControls"/>
    <xsd:element name="DocumentDescription" ma:index="14" nillable="true" ma:displayName="Resource Description" ma:internalName="DocumentDescription">
      <xsd:simpleType>
        <xsd:restriction base="dms:Note">
          <xsd:maxLength value="255"/>
        </xsd:restriction>
      </xsd:simpleType>
    </xsd:element>
    <xsd:element name="DocumentLanguage" ma:index="15" nillable="true" ma:displayName="Resource Language" ma:format="Dropdown" ma:internalName="DocumentLanguage">
      <xsd:simpleType>
        <xsd:restriction base="dms:Choice">
          <xsd:enumeration value="Arabic"/>
          <xsd:enumeration value="Chinese (Simplified)"/>
          <xsd:enumeration value="Chinese (Traditional)"/>
          <xsd:enumeration value="French"/>
          <xsd:enumeration value="Spanish"/>
          <xsd:enumeration value="Russian"/>
          <xsd:enumeration value="Vietnamese"/>
        </xsd:restriction>
      </xsd:simpleType>
    </xsd:element>
    <xsd:element name="Audience1" ma:index="16" nillable="true" ma:displayName="Audience" ma:internalName="Audience1">
      <xsd:complexType>
        <xsd:complexContent>
          <xsd:extension base="dms:MultiChoice">
            <xsd:sequence>
              <xsd:element name="Value" maxOccurs="unbounded" minOccurs="0" nillable="true">
                <xsd:simpleType>
                  <xsd:restriction base="dms:Choice">
                    <xsd:enumeration value="Health Professionals"/>
                    <xsd:enumeration value="Patients and Families"/>
                    <xsd:enumeration value="Physicians"/>
                    <xsd:enumeration value="Researchers"/>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Audience1 xmlns="4de64c37-ebdf-406a-9f1b-af099cf715f4">
      <Value>Health Professionals</Value>
    </Audience1>
    <k05366dfea714127ab8826af69afb524 xmlns="2a1cf95e-a2cb-4d0f-9c16-7db7b13007cf">
      <Terms xmlns="http://schemas.microsoft.com/office/infopath/2007/PartnerControls"/>
    </k05366dfea714127ab8826af69afb524>
    <TaxCatchAll xmlns="2a1cf95e-a2cb-4d0f-9c16-7db7b13007cf">
      <Value>194</Value>
    </TaxCatchAll>
    <DocumentLanguage xmlns="4de64c37-ebdf-406a-9f1b-af099cf715f4" xsi:nil="true"/>
    <HideDocument xmlns="2a1cf95e-a2cb-4d0f-9c16-7db7b13007cf">false</HideDocument>
    <DocumentDescription xmlns="4de64c37-ebdf-406a-9f1b-af099cf715f4" xsi:nil="true"/>
    <d54dd449c2c54af89444c3906a20b699 xmlns="2a1cf95e-a2cb-4d0f-9c16-7db7b13007cf">
      <Terms xmlns="http://schemas.microsoft.com/office/infopath/2007/PartnerControls">
        <TermInfo xmlns="http://schemas.microsoft.com/office/infopath/2007/PartnerControls">
          <TermName xmlns="http://schemas.microsoft.com/office/infopath/2007/PartnerControls">Population ＆ Public Health Report</TermName>
          <TermId xmlns="http://schemas.microsoft.com/office/infopath/2007/PartnerControls">ba088e30-df66-4f9e-951c-1f0a77de49f0</TermId>
        </TermInfo>
      </Terms>
    </d54dd449c2c54af89444c3906a20b699>
    <_dlc_DocId xmlns="2a1cf95e-a2cb-4d0f-9c16-7db7b13007cf">BCCDC-1957235667-331</_dlc_DocId>
    <_dlc_DocIdUrl xmlns="2a1cf95e-a2cb-4d0f-9c16-7db7b13007cf">
      <Url>http://www.bccdc.ca/pop-public-health/_layouts/15/DocIdRedir.aspx?ID=BCCDC-1957235667-331</Url>
      <Description>BCCDC-1957235667-331</Description>
    </_dlc_DocIdUrl>
  </documentManagement>
</p:properties>
</file>

<file path=customXml/itemProps1.xml><?xml version="1.0" encoding="utf-8"?>
<ds:datastoreItem xmlns:ds="http://schemas.openxmlformats.org/officeDocument/2006/customXml" ds:itemID="{E2271EA8-3445-451C-9EE9-64C6EBB2D5FA}"/>
</file>

<file path=customXml/itemProps2.xml><?xml version="1.0" encoding="utf-8"?>
<ds:datastoreItem xmlns:ds="http://schemas.openxmlformats.org/officeDocument/2006/customXml" ds:itemID="{9E03FCF0-5B8A-452A-958D-9CBCC22ABC0A}"/>
</file>

<file path=customXml/itemProps3.xml><?xml version="1.0" encoding="utf-8"?>
<ds:datastoreItem xmlns:ds="http://schemas.openxmlformats.org/officeDocument/2006/customXml" ds:itemID="{941BF885-BAE4-4D1C-95A0-F859D353A750}"/>
</file>

<file path=customXml/itemProps4.xml><?xml version="1.0" encoding="utf-8"?>
<ds:datastoreItem xmlns:ds="http://schemas.openxmlformats.org/officeDocument/2006/customXml" ds:itemID="{023C0415-4390-484F-8C79-36E6C3826D3E}"/>
</file>

<file path=docProps/app.xml><?xml version="1.0" encoding="utf-8"?>
<Properties xmlns="http://schemas.openxmlformats.org/officeDocument/2006/extended-properties" xmlns:vt="http://schemas.openxmlformats.org/officeDocument/2006/docPropsVTypes">
  <Template>Office Theme</Template>
  <TotalTime>159</TotalTime>
  <Words>4627</Words>
  <Application>Microsoft Office PowerPoint</Application>
  <PresentationFormat>On-screen Show (4:3)</PresentationFormat>
  <Paragraphs>450</Paragraphs>
  <Slides>39</Slides>
  <Notes>39</Notes>
  <HiddenSlides>0</HiddenSlides>
  <MMClips>4</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39</vt:i4>
      </vt:variant>
    </vt:vector>
  </HeadingPairs>
  <TitlesOfParts>
    <vt:vector size="46" baseType="lpstr">
      <vt:lpstr>MS PGothic</vt:lpstr>
      <vt:lpstr>Arial</vt:lpstr>
      <vt:lpstr>Calibri</vt:lpstr>
      <vt:lpstr>Times</vt:lpstr>
      <vt:lpstr>Times New Roman</vt:lpstr>
      <vt:lpstr>Equity Lens</vt:lpstr>
      <vt:lpstr>6_Equity Lens</vt:lpstr>
      <vt:lpstr>Introduction to health equity</vt:lpstr>
      <vt:lpstr>Objectives</vt:lpstr>
      <vt:lpstr>BCCDC Through an Equity Lens  Project goals</vt:lpstr>
      <vt:lpstr>Agenda</vt:lpstr>
      <vt:lpstr>PowerPoint Presentation</vt:lpstr>
      <vt:lpstr>Why health equity and EPHPs?</vt:lpstr>
      <vt:lpstr>Social determinants of health (SDH)</vt:lpstr>
      <vt:lpstr>Social determinants of health (SDH)</vt:lpstr>
      <vt:lpstr>PowerPoint Presentation</vt:lpstr>
      <vt:lpstr>PowerPoint Presentation</vt:lpstr>
      <vt:lpstr>“If we identify health as our destination, then SDH is the roadmap to that destination.”</vt:lpstr>
      <vt:lpstr>Health equity</vt:lpstr>
      <vt:lpstr>Equity doesn’t mean “all the same”</vt:lpstr>
      <vt:lpstr>EPH practitioners can promote health by supporting individuals and removing barriers</vt:lpstr>
      <vt:lpstr>PowerPoint Presentation</vt:lpstr>
      <vt:lpstr>PowerPoint Presentation</vt:lpstr>
      <vt:lpstr>Making The Connections: Our City, Our Society, Our Health</vt:lpstr>
      <vt:lpstr>How does health equity fit with EPH practice?</vt:lpstr>
      <vt:lpstr>Health equity and EPH practice</vt:lpstr>
      <vt:lpstr>PowerPoint Presentation</vt:lpstr>
      <vt:lpstr>Equity 101-1: Introduction to health equity for EPH professionals</vt:lpstr>
      <vt:lpstr>Equity 101-2: Introduction to the social determinants of health for EPH professionals</vt:lpstr>
      <vt:lpstr>Equity and EPH practice</vt:lpstr>
      <vt:lpstr>PowerPoint Presentation</vt:lpstr>
      <vt:lpstr>Equity 101-3: How social determinants of health impact EPH practice settings</vt:lpstr>
      <vt:lpstr>Practice settings affected by SDH</vt:lpstr>
      <vt:lpstr>Food premises: Geography</vt:lpstr>
      <vt:lpstr>Food premises: Education &amp; language</vt:lpstr>
      <vt:lpstr>Drinking water: Geography</vt:lpstr>
      <vt:lpstr>Drinking water: Literacy</vt:lpstr>
      <vt:lpstr>Housing: SES &amp; Vulnerability</vt:lpstr>
      <vt:lpstr>PSEs: Language</vt:lpstr>
      <vt:lpstr>Built environment: Geography</vt:lpstr>
      <vt:lpstr>PowerPoint Presentation</vt:lpstr>
      <vt:lpstr>Scenario review</vt:lpstr>
      <vt:lpstr>Health equity scenarios</vt:lpstr>
      <vt:lpstr>Summary and next steps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health equity</dc:title>
  <dc:creator>Karen Rideout</dc:creator>
  <cp:lastModifiedBy>Karen Rideout</cp:lastModifiedBy>
  <cp:revision>26</cp:revision>
  <dcterms:created xsi:type="dcterms:W3CDTF">2018-04-25T04:10:20Z</dcterms:created>
  <dcterms:modified xsi:type="dcterms:W3CDTF">2018-11-19T22:58:59Z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0x010100DA361FFC15F23349803C3C69CD01CD2300E157DFA19A3FFD4F80D0469ADC363A00</vt:lpwstr>
  </property>
  <property fmtid="{D5CDD505-2E9C-101B-9397-08002B2CF9AE}" pid="3" name="_dlc_DocIdItemGuid">
    <vt:lpwstr>4a21c1d3-d00b-47cc-b35e-0112e0cdeca3</vt:lpwstr>
  </property>
  <property fmtid="{D5CDD505-2E9C-101B-9397-08002B2CF9AE}" pid="4" name="ResourceCategory">
    <vt:lpwstr>194;#Population ＆ Public Health Report|ba088e30-df66-4f9e-951c-1f0a77de49f0</vt:lpwstr>
  </property>
  <property fmtid="{D5CDD505-2E9C-101B-9397-08002B2CF9AE}" pid="5" name="ResourceType">
    <vt:lpwstr/>
  </property>
</Properties>
</file>