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s/slide1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2.xml" ContentType="application/vnd.openxmlformats-officedocument.presentationml.slideLayout+xml"/>
  <Override PartName="/ppt/notesSlides/notesSlide12.xml" ContentType="application/vnd.openxmlformats-officedocument.presentationml.notesSlide+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6.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slideLayouts/slideLayout19.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2" r:id="rId1"/>
    <p:sldMasterId id="2147483744" r:id="rId2"/>
  </p:sldMasterIdLst>
  <p:notesMasterIdLst>
    <p:notesMasterId r:id="rId17"/>
  </p:notesMasterIdLst>
  <p:sldIdLst>
    <p:sldId id="256" r:id="rId3"/>
    <p:sldId id="257" r:id="rId4"/>
    <p:sldId id="270" r:id="rId5"/>
    <p:sldId id="268" r:id="rId6"/>
    <p:sldId id="277" r:id="rId7"/>
    <p:sldId id="266" r:id="rId8"/>
    <p:sldId id="267" r:id="rId9"/>
    <p:sldId id="269" r:id="rId10"/>
    <p:sldId id="275" r:id="rId11"/>
    <p:sldId id="273" r:id="rId12"/>
    <p:sldId id="279" r:id="rId13"/>
    <p:sldId id="259" r:id="rId14"/>
    <p:sldId id="280" r:id="rId15"/>
    <p:sldId id="281" r:id="rId16"/>
  </p:sldIdLst>
  <p:sldSz cx="12192000" cy="6858000"/>
  <p:notesSz cx="6858000" cy="9144000"/>
  <p:embeddedFontLst>
    <p:embeddedFont>
      <p:font typeface="Museo Sans 900" panose="02000000000000000000" charset="0"/>
      <p:bold r:id="rId18"/>
    </p:embeddedFont>
    <p:embeddedFont>
      <p:font typeface="Tw Cen MT Condensed" panose="020B0606020104020203" pitchFamily="34" charset="0"/>
      <p:regular r:id="rId19"/>
      <p:bold r:id="rId20"/>
    </p:embeddedFont>
    <p:embeddedFont>
      <p:font typeface="Gill Sans MT Ext Condensed Bold" panose="020B0902020104020203" pitchFamily="34" charset="0"/>
      <p:regular r:id="rId21"/>
    </p:embeddedFont>
    <p:embeddedFont>
      <p:font typeface="Gill Sans MT Condensed" panose="020B0506020104020203" pitchFamily="34" charset="0"/>
      <p:regular r:id="rId22"/>
    </p:embeddedFont>
    <p:embeddedFont>
      <p:font typeface="Wingdings 3" panose="05040102010807070707" pitchFamily="18" charset="2"/>
      <p:regular r:id="rId23"/>
    </p:embeddedFont>
    <p:embeddedFont>
      <p:font typeface="Museo Sans 500" panose="02000000000000000000" charset="0"/>
      <p:regular r:id="rId24"/>
    </p:embeddedFont>
    <p:embeddedFont>
      <p:font typeface="Arial Narrow" panose="020B0606020202030204" pitchFamily="34" charset="0"/>
      <p:regular r:id="rId25"/>
      <p:bold r:id="rId26"/>
      <p:italic r:id="rId27"/>
      <p:boldItalic r:id="rId28"/>
    </p:embeddedFont>
    <p:embeddedFont>
      <p:font typeface="Gill Sans Ultra Bold Condensed" panose="020B0A06020104020203" pitchFamily="34" charset="0"/>
      <p:regular r:id="rId29"/>
    </p:embeddedFont>
    <p:embeddedFont>
      <p:font typeface="Museo Sans 300" panose="02000000000000000000" charset="0"/>
      <p:regular r:id="rId30"/>
    </p:embeddedFont>
    <p:embeddedFont>
      <p:font typeface="orange juice" panose="020B0604020202020204" charset="0"/>
      <p:regular r:id="rId31"/>
    </p:embeddedFont>
    <p:embeddedFont>
      <p:font typeface="Calibri" panose="020F0502020204030204" pitchFamily="34" charset="0"/>
      <p:regular r:id="rId32"/>
      <p:bold r:id="rId33"/>
      <p:italic r:id="rId34"/>
      <p:boldItalic r:id="rId35"/>
    </p:embeddedFont>
    <p:embeddedFont>
      <p:font typeface="Tw Cen MT" panose="020B0602020104020603"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eta Selimovska" initials="MS" lastIdx="1" clrIdx="0">
    <p:extLst>
      <p:ext uri="{19B8F6BF-5375-455C-9EA6-DF929625EA0E}">
        <p15:presenceInfo xmlns:p15="http://schemas.microsoft.com/office/powerpoint/2012/main" userId="S-1-5-21-602162358-602609370-839522115-1264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662"/>
    <a:srgbClr val="F05A28"/>
    <a:srgbClr val="FFFFFF"/>
    <a:srgbClr val="F8F8F8"/>
    <a:srgbClr val="F6931D"/>
    <a:srgbClr val="92AD3C"/>
    <a:srgbClr val="167D9D"/>
    <a:srgbClr val="FFB7B7"/>
    <a:srgbClr val="0000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8DBDA9-E37B-44C0-B4E2-2D22868471EC}" v="3" dt="2018-06-01T19:01:30.9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33" autoAdjust="0"/>
  </p:normalViewPr>
  <p:slideViewPr>
    <p:cSldViewPr showGuides="1">
      <p:cViewPr varScale="1">
        <p:scale>
          <a:sx n="90" d="100"/>
          <a:sy n="90" d="100"/>
        </p:scale>
        <p:origin x="135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viewProps" Target="viewProps.xml"/><Relationship Id="rId47" Type="http://schemas.openxmlformats.org/officeDocument/2006/relationships/customXml" Target="../customXml/item1.xml"/><Relationship Id="rId50" Type="http://schemas.openxmlformats.org/officeDocument/2006/relationships/customXml" Target="../customXml/item4.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2.fntdata"/><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49"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theme" Target="theme/theme1.xml"/><Relationship Id="rId48"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microsoft.com/office/2015/10/relationships/revisionInfo" Target="revisionInfo.xml"/><Relationship Id="rId20"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a Alexanian-Farr" userId="S::mara.alexanian-farr@sickkids.ca::2fd1b7f8-3235-4a99-855c-0873808907c5" providerId="AD" clId="Web-{4B8DBDA9-E37B-44C0-B4E2-2D22868471EC}"/>
    <pc:docChg chg="delSld modSld">
      <pc:chgData name="Mara Alexanian-Farr" userId="S::mara.alexanian-farr@sickkids.ca::2fd1b7f8-3235-4a99-855c-0873808907c5" providerId="AD" clId="Web-{4B8DBDA9-E37B-44C0-B4E2-2D22868471EC}" dt="2018-06-01T19:19:52.200" v="55"/>
      <pc:docMkLst>
        <pc:docMk/>
      </pc:docMkLst>
      <pc:sldChg chg="modSp">
        <pc:chgData name="Mara Alexanian-Farr" userId="S::mara.alexanian-farr@sickkids.ca::2fd1b7f8-3235-4a99-855c-0873808907c5" providerId="AD" clId="Web-{4B8DBDA9-E37B-44C0-B4E2-2D22868471EC}" dt="2018-06-01T18:09:48.952" v="1" actId="20577"/>
        <pc:sldMkLst>
          <pc:docMk/>
          <pc:sldMk cId="1389986504" sldId="256"/>
        </pc:sldMkLst>
        <pc:spChg chg="mod">
          <ac:chgData name="Mara Alexanian-Farr" userId="S::mara.alexanian-farr@sickkids.ca::2fd1b7f8-3235-4a99-855c-0873808907c5" providerId="AD" clId="Web-{4B8DBDA9-E37B-44C0-B4E2-2D22868471EC}" dt="2018-06-01T18:09:48.952" v="1" actId="20577"/>
          <ac:spMkLst>
            <pc:docMk/>
            <pc:sldMk cId="1389986504" sldId="256"/>
            <ac:spMk id="2" creationId="{00000000-0000-0000-0000-000000000000}"/>
          </ac:spMkLst>
        </pc:spChg>
      </pc:sldChg>
      <pc:sldChg chg="del">
        <pc:chgData name="Mara Alexanian-Farr" userId="S::mara.alexanian-farr@sickkids.ca::2fd1b7f8-3235-4a99-855c-0873808907c5" providerId="AD" clId="Web-{4B8DBDA9-E37B-44C0-B4E2-2D22868471EC}" dt="2018-06-01T19:19:52.200" v="55"/>
        <pc:sldMkLst>
          <pc:docMk/>
          <pc:sldMk cId="2219244300" sldId="258"/>
        </pc:sldMkLst>
      </pc:sldChg>
      <pc:sldChg chg="modNotes">
        <pc:chgData name="Mara Alexanian-Farr" userId="S::mara.alexanian-farr@sickkids.ca::2fd1b7f8-3235-4a99-855c-0873808907c5" providerId="AD" clId="Web-{4B8DBDA9-E37B-44C0-B4E2-2D22868471EC}" dt="2018-06-01T19:19:40.543" v="54"/>
        <pc:sldMkLst>
          <pc:docMk/>
          <pc:sldMk cId="3980180786" sldId="259"/>
        </pc:sldMkLst>
      </pc:sldChg>
      <pc:sldChg chg="modSp modNotes">
        <pc:chgData name="Mara Alexanian-Farr" userId="S::mara.alexanian-farr@sickkids.ca::2fd1b7f8-3235-4a99-855c-0873808907c5" providerId="AD" clId="Web-{4B8DBDA9-E37B-44C0-B4E2-2D22868471EC}" dt="2018-06-01T18:29:35.538" v="19"/>
        <pc:sldMkLst>
          <pc:docMk/>
          <pc:sldMk cId="2013045081" sldId="267"/>
        </pc:sldMkLst>
        <pc:spChg chg="mod">
          <ac:chgData name="Mara Alexanian-Farr" userId="S::mara.alexanian-farr@sickkids.ca::2fd1b7f8-3235-4a99-855c-0873808907c5" providerId="AD" clId="Web-{4B8DBDA9-E37B-44C0-B4E2-2D22868471EC}" dt="2018-06-01T18:26:55.128" v="4" actId="20577"/>
          <ac:spMkLst>
            <pc:docMk/>
            <pc:sldMk cId="2013045081" sldId="267"/>
            <ac:spMk id="2" creationId="{00000000-0000-0000-0000-000000000000}"/>
          </ac:spMkLst>
        </pc:spChg>
      </pc:sldChg>
      <pc:sldChg chg="modNotes">
        <pc:chgData name="Mara Alexanian-Farr" userId="S::mara.alexanian-farr@sickkids.ca::2fd1b7f8-3235-4a99-855c-0873808907c5" providerId="AD" clId="Web-{4B8DBDA9-E37B-44C0-B4E2-2D22868471EC}" dt="2018-06-01T18:29:40.256" v="21"/>
        <pc:sldMkLst>
          <pc:docMk/>
          <pc:sldMk cId="3480753911" sldId="268"/>
        </pc:sldMkLst>
      </pc:sldChg>
      <pc:sldChg chg="modSp">
        <pc:chgData name="Mara Alexanian-Farr" userId="S::mara.alexanian-farr@sickkids.ca::2fd1b7f8-3235-4a99-855c-0873808907c5" providerId="AD" clId="Web-{4B8DBDA9-E37B-44C0-B4E2-2D22868471EC}" dt="2018-06-01T18:27:04.566" v="16" actId="20577"/>
        <pc:sldMkLst>
          <pc:docMk/>
          <pc:sldMk cId="583204144" sldId="269"/>
        </pc:sldMkLst>
        <pc:spChg chg="mod">
          <ac:chgData name="Mara Alexanian-Farr" userId="S::mara.alexanian-farr@sickkids.ca::2fd1b7f8-3235-4a99-855c-0873808907c5" providerId="AD" clId="Web-{4B8DBDA9-E37B-44C0-B4E2-2D22868471EC}" dt="2018-06-01T18:27:04.566" v="16" actId="20577"/>
          <ac:spMkLst>
            <pc:docMk/>
            <pc:sldMk cId="583204144" sldId="269"/>
            <ac:spMk id="2" creationId="{00000000-0000-0000-0000-000000000000}"/>
          </ac:spMkLst>
        </pc:spChg>
      </pc:sldChg>
      <pc:sldChg chg="modNotes">
        <pc:chgData name="Mara Alexanian-Farr" userId="S::mara.alexanian-farr@sickkids.ca::2fd1b7f8-3235-4a99-855c-0873808907c5" providerId="AD" clId="Web-{4B8DBDA9-E37B-44C0-B4E2-2D22868471EC}" dt="2018-06-01T18:29:42.819" v="23"/>
        <pc:sldMkLst>
          <pc:docMk/>
          <pc:sldMk cId="127235867" sldId="270"/>
        </pc:sldMkLst>
      </pc:sldChg>
      <pc:sldChg chg="modSp modNotes">
        <pc:chgData name="Mara Alexanian-Farr" userId="S::mara.alexanian-farr@sickkids.ca::2fd1b7f8-3235-4a99-855c-0873808907c5" providerId="AD" clId="Web-{4B8DBDA9-E37B-44C0-B4E2-2D22868471EC}" dt="2018-06-01T18:37:15.031" v="34"/>
        <pc:sldMkLst>
          <pc:docMk/>
          <pc:sldMk cId="1982958291" sldId="273"/>
        </pc:sldMkLst>
        <pc:picChg chg="mod">
          <ac:chgData name="Mara Alexanian-Farr" userId="S::mara.alexanian-farr@sickkids.ca::2fd1b7f8-3235-4a99-855c-0873808907c5" providerId="AD" clId="Web-{4B8DBDA9-E37B-44C0-B4E2-2D22868471EC}" dt="2018-06-01T18:37:03.593" v="31" actId="1076"/>
          <ac:picMkLst>
            <pc:docMk/>
            <pc:sldMk cId="1982958291" sldId="273"/>
            <ac:picMk id="14" creationId="{00000000-0000-0000-0000-000000000000}"/>
          </ac:picMkLst>
        </pc:picChg>
      </pc:sldChg>
      <pc:sldChg chg="modNotes">
        <pc:chgData name="Mara Alexanian-Farr" userId="S::mara.alexanian-farr@sickkids.ca::2fd1b7f8-3235-4a99-855c-0873808907c5" providerId="AD" clId="Web-{4B8DBDA9-E37B-44C0-B4E2-2D22868471EC}" dt="2018-06-01T18:30:38.773" v="25"/>
        <pc:sldMkLst>
          <pc:docMk/>
          <pc:sldMk cId="3839890897" sldId="274"/>
        </pc:sldMkLst>
      </pc:sldChg>
      <pc:sldChg chg="modSp modNotes">
        <pc:chgData name="Mara Alexanian-Farr" userId="S::mara.alexanian-farr@sickkids.ca::2fd1b7f8-3235-4a99-855c-0873808907c5" providerId="AD" clId="Web-{4B8DBDA9-E37B-44C0-B4E2-2D22868471EC}" dt="2018-06-01T18:33:47.933" v="28" actId="20577"/>
        <pc:sldMkLst>
          <pc:docMk/>
          <pc:sldMk cId="3971283609" sldId="275"/>
        </pc:sldMkLst>
        <pc:spChg chg="mod">
          <ac:chgData name="Mara Alexanian-Farr" userId="S::mara.alexanian-farr@sickkids.ca::2fd1b7f8-3235-4a99-855c-0873808907c5" providerId="AD" clId="Web-{4B8DBDA9-E37B-44C0-B4E2-2D22868471EC}" dt="2018-06-01T18:33:47.933" v="28" actId="20577"/>
          <ac:spMkLst>
            <pc:docMk/>
            <pc:sldMk cId="3971283609" sldId="275"/>
            <ac:spMk id="2" creationId="{00000000-0000-0000-0000-000000000000}"/>
          </ac:spMkLst>
        </pc:spChg>
      </pc:sldChg>
      <pc:sldChg chg="addSp modSp">
        <pc:chgData name="Mara Alexanian-Farr" userId="S::mara.alexanian-farr@sickkids.ca::2fd1b7f8-3235-4a99-855c-0873808907c5" providerId="AD" clId="Web-{4B8DBDA9-E37B-44C0-B4E2-2D22868471EC}" dt="2018-06-01T19:01:37.322" v="53" actId="20577"/>
        <pc:sldMkLst>
          <pc:docMk/>
          <pc:sldMk cId="1870800687" sldId="276"/>
        </pc:sldMkLst>
        <pc:spChg chg="mod">
          <ac:chgData name="Mara Alexanian-Farr" userId="S::mara.alexanian-farr@sickkids.ca::2fd1b7f8-3235-4a99-855c-0873808907c5" providerId="AD" clId="Web-{4B8DBDA9-E37B-44C0-B4E2-2D22868471EC}" dt="2018-06-01T19:01:37.322" v="53" actId="20577"/>
          <ac:spMkLst>
            <pc:docMk/>
            <pc:sldMk cId="1870800687" sldId="276"/>
            <ac:spMk id="33" creationId="{00000000-0000-0000-0000-000000000000}"/>
          </ac:spMkLst>
        </pc:spChg>
        <pc:picChg chg="add mod">
          <ac:chgData name="Mara Alexanian-Farr" userId="S::mara.alexanian-farr@sickkids.ca::2fd1b7f8-3235-4a99-855c-0873808907c5" providerId="AD" clId="Web-{4B8DBDA9-E37B-44C0-B4E2-2D22868471EC}" dt="2018-06-01T19:01:11.336" v="40" actId="1076"/>
          <ac:picMkLst>
            <pc:docMk/>
            <pc:sldMk cId="1870800687" sldId="276"/>
            <ac:picMk id="2" creationId="{C88FB2B1-BA57-4261-9DF5-3720B0CCEA64}"/>
          </ac:picMkLst>
        </pc:picChg>
        <pc:picChg chg="add mod">
          <ac:chgData name="Mara Alexanian-Farr" userId="S::mara.alexanian-farr@sickkids.ca::2fd1b7f8-3235-4a99-855c-0873808907c5" providerId="AD" clId="Web-{4B8DBDA9-E37B-44C0-B4E2-2D22868471EC}" dt="2018-06-01T19:01:13.821" v="41" actId="1076"/>
          <ac:picMkLst>
            <pc:docMk/>
            <pc:sldMk cId="1870800687" sldId="276"/>
            <ac:picMk id="3" creationId="{807B7B26-327F-4D48-8990-5BB17D92CF03}"/>
          </ac:picMkLst>
        </pc:picChg>
        <pc:picChg chg="add mod">
          <ac:chgData name="Mara Alexanian-Farr" userId="S::mara.alexanian-farr@sickkids.ca::2fd1b7f8-3235-4a99-855c-0873808907c5" providerId="AD" clId="Web-{4B8DBDA9-E37B-44C0-B4E2-2D22868471EC}" dt="2018-06-01T19:01:08.055" v="39" actId="1076"/>
          <ac:picMkLst>
            <pc:docMk/>
            <pc:sldMk cId="1870800687" sldId="276"/>
            <ac:picMk id="4" creationId="{10B45EC6-8C91-4746-972F-9715A0982A74}"/>
          </ac:picMkLst>
        </pc:picChg>
        <pc:picChg chg="mod">
          <ac:chgData name="Mara Alexanian-Farr" userId="S::mara.alexanian-farr@sickkids.ca::2fd1b7f8-3235-4a99-855c-0873808907c5" providerId="AD" clId="Web-{4B8DBDA9-E37B-44C0-B4E2-2D22868471EC}" dt="2018-06-01T19:01:23.868" v="46" actId="14100"/>
          <ac:picMkLst>
            <pc:docMk/>
            <pc:sldMk cId="1870800687" sldId="276"/>
            <ac:picMk id="51" creationId="{00000000-0000-0000-0000-000000000000}"/>
          </ac:picMkLst>
        </pc:picChg>
        <pc:picChg chg="mod">
          <ac:chgData name="Mara Alexanian-Farr" userId="S::mara.alexanian-farr@sickkids.ca::2fd1b7f8-3235-4a99-855c-0873808907c5" providerId="AD" clId="Web-{4B8DBDA9-E37B-44C0-B4E2-2D22868471EC}" dt="2018-06-01T19:01:30.978" v="50" actId="1076"/>
          <ac:picMkLst>
            <pc:docMk/>
            <pc:sldMk cId="1870800687" sldId="276"/>
            <ac:picMk id="52" creationId="{00000000-0000-0000-0000-000000000000}"/>
          </ac:picMkLst>
        </pc:picChg>
      </pc:sldChg>
    </pc:docChg>
  </pc:docChgLst>
  <pc:docChgLst>
    <pc:chgData name="Mara Alexanian-Farr" userId="S::mara.alexanian-farr@sickkids.ca::2fd1b7f8-3235-4a99-855c-0873808907c5" providerId="AD" clId="Web-{7B659AD7-FA9B-ACF9-DB55-2757B5D12890}"/>
    <pc:docChg chg="modSld">
      <pc:chgData name="Mara Alexanian-Farr" userId="S::mara.alexanian-farr@sickkids.ca::2fd1b7f8-3235-4a99-855c-0873808907c5" providerId="AD" clId="Web-{7B659AD7-FA9B-ACF9-DB55-2757B5D12890}" dt="2018-09-06T22:04:44.363" v="6" actId="20577"/>
      <pc:docMkLst>
        <pc:docMk/>
      </pc:docMkLst>
      <pc:sldChg chg="modSp">
        <pc:chgData name="Mara Alexanian-Farr" userId="S::mara.alexanian-farr@sickkids.ca::2fd1b7f8-3235-4a99-855c-0873808907c5" providerId="AD" clId="Web-{7B659AD7-FA9B-ACF9-DB55-2757B5D12890}" dt="2018-09-06T22:04:41.518" v="4" actId="20577"/>
        <pc:sldMkLst>
          <pc:docMk/>
          <pc:sldMk cId="3980180786" sldId="259"/>
        </pc:sldMkLst>
        <pc:spChg chg="mod">
          <ac:chgData name="Mara Alexanian-Farr" userId="S::mara.alexanian-farr@sickkids.ca::2fd1b7f8-3235-4a99-855c-0873808907c5" providerId="AD" clId="Web-{7B659AD7-FA9B-ACF9-DB55-2757B5D12890}" dt="2018-09-06T22:04:41.518" v="4" actId="20577"/>
          <ac:spMkLst>
            <pc:docMk/>
            <pc:sldMk cId="3980180786" sldId="259"/>
            <ac:spMk id="6" creationId="{00000000-0000-0000-0000-000000000000}"/>
          </ac:spMkLst>
        </pc:spChg>
      </pc:sldChg>
    </pc:docChg>
  </pc:docChgLst>
  <pc:docChgLst>
    <pc:chgData name="Mara Alexanian-Farr" userId="S::mara.alexanian-farr@sickkids.ca::2fd1b7f8-3235-4a99-855c-0873808907c5" providerId="AD" clId="Web-{8B591C89-616C-2053-49BB-5506E0F2F764}"/>
    <pc:docChg chg="delSld">
      <pc:chgData name="Mara Alexanian-Farr" userId="S::mara.alexanian-farr@sickkids.ca::2fd1b7f8-3235-4a99-855c-0873808907c5" providerId="AD" clId="Web-{8B591C89-616C-2053-49BB-5506E0F2F764}" dt="2018-09-06T15:11:07.604" v="0"/>
      <pc:docMkLst>
        <pc:docMk/>
      </pc:docMkLst>
      <pc:sldChg chg="del">
        <pc:chgData name="Mara Alexanian-Farr" userId="S::mara.alexanian-farr@sickkids.ca::2fd1b7f8-3235-4a99-855c-0873808907c5" providerId="AD" clId="Web-{8B591C89-616C-2053-49BB-5506E0F2F764}" dt="2018-09-06T15:11:07.604" v="0"/>
        <pc:sldMkLst>
          <pc:docMk/>
          <pc:sldMk cId="3839890897"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AC7B95-3297-4F6D-9E96-4E8CFDAF3E08}" type="datetimeFigureOut">
              <a:rPr lang="en-CA" smtClean="0"/>
              <a:t>2019-11-19</a:t>
            </a:fld>
            <a:endParaRPr lang="en-CA"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83D307-532B-4A75-A676-7E30C872BBD2}" type="slidenum">
              <a:rPr lang="en-CA" smtClean="0"/>
              <a:t>‹#›</a:t>
            </a:fld>
            <a:endParaRPr lang="en-CA" dirty="0"/>
          </a:p>
        </p:txBody>
      </p:sp>
    </p:spTree>
    <p:extLst>
      <p:ext uri="{BB962C8B-B14F-4D97-AF65-F5344CB8AC3E}">
        <p14:creationId xmlns:p14="http://schemas.microsoft.com/office/powerpoint/2010/main" val="2333892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D83D307-532B-4A75-A676-7E30C872BBD2}" type="slidenum">
              <a:rPr lang="en-CA" smtClean="0"/>
              <a:t>1</a:t>
            </a:fld>
            <a:endParaRPr lang="en-CA" dirty="0"/>
          </a:p>
        </p:txBody>
      </p:sp>
    </p:spTree>
    <p:extLst>
      <p:ext uri="{BB962C8B-B14F-4D97-AF65-F5344CB8AC3E}">
        <p14:creationId xmlns:p14="http://schemas.microsoft.com/office/powerpoint/2010/main" val="1917633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0" i="0" kern="1200" dirty="0">
              <a:solidFill>
                <a:srgbClr val="FFFFFF"/>
              </a:solidFill>
              <a:latin typeface="+mn-lt"/>
              <a:cs typeface="Calibri"/>
            </a:endParaRPr>
          </a:p>
        </p:txBody>
      </p:sp>
      <p:sp>
        <p:nvSpPr>
          <p:cNvPr id="4" name="Slide Number Placeholder 3"/>
          <p:cNvSpPr>
            <a:spLocks noGrp="1"/>
          </p:cNvSpPr>
          <p:nvPr>
            <p:ph type="sldNum" sz="quarter" idx="10"/>
          </p:nvPr>
        </p:nvSpPr>
        <p:spPr/>
        <p:txBody>
          <a:bodyPr/>
          <a:lstStyle/>
          <a:p>
            <a:fld id="{5D83D307-532B-4A75-A676-7E30C872BBD2}" type="slidenum">
              <a:rPr lang="en-CA" smtClean="0"/>
              <a:t>10</a:t>
            </a:fld>
            <a:endParaRPr lang="en-CA" dirty="0"/>
          </a:p>
        </p:txBody>
      </p:sp>
    </p:spTree>
    <p:extLst>
      <p:ext uri="{BB962C8B-B14F-4D97-AF65-F5344CB8AC3E}">
        <p14:creationId xmlns:p14="http://schemas.microsoft.com/office/powerpoint/2010/main" val="2359873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22225-E526-4703-98D2-4BDA9A94EC58}" type="slidenum">
              <a:rPr lang="en-US" smtClean="0"/>
              <a:t>11</a:t>
            </a:fld>
            <a:endParaRPr lang="en-US"/>
          </a:p>
        </p:txBody>
      </p:sp>
    </p:spTree>
    <p:extLst>
      <p:ext uri="{BB962C8B-B14F-4D97-AF65-F5344CB8AC3E}">
        <p14:creationId xmlns:p14="http://schemas.microsoft.com/office/powerpoint/2010/main" val="307188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cs typeface="Calibri"/>
            </a:endParaRPr>
          </a:p>
        </p:txBody>
      </p:sp>
      <p:sp>
        <p:nvSpPr>
          <p:cNvPr id="4" name="Slide Number Placeholder 3"/>
          <p:cNvSpPr>
            <a:spLocks noGrp="1"/>
          </p:cNvSpPr>
          <p:nvPr>
            <p:ph type="sldNum" sz="quarter" idx="10"/>
          </p:nvPr>
        </p:nvSpPr>
        <p:spPr/>
        <p:txBody>
          <a:bodyPr/>
          <a:lstStyle/>
          <a:p>
            <a:fld id="{5D83D307-532B-4A75-A676-7E30C872BBD2}" type="slidenum">
              <a:rPr lang="en-CA" smtClean="0"/>
              <a:t>12</a:t>
            </a:fld>
            <a:endParaRPr lang="en-CA" dirty="0"/>
          </a:p>
        </p:txBody>
      </p:sp>
    </p:spTree>
    <p:extLst>
      <p:ext uri="{BB962C8B-B14F-4D97-AF65-F5344CB8AC3E}">
        <p14:creationId xmlns:p14="http://schemas.microsoft.com/office/powerpoint/2010/main" val="15683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5D83D307-532B-4A75-A676-7E30C872BBD2}" type="slidenum">
              <a:rPr lang="en-CA" smtClean="0"/>
              <a:t>2</a:t>
            </a:fld>
            <a:endParaRPr lang="en-CA" dirty="0"/>
          </a:p>
        </p:txBody>
      </p:sp>
    </p:spTree>
    <p:extLst>
      <p:ext uri="{BB962C8B-B14F-4D97-AF65-F5344CB8AC3E}">
        <p14:creationId xmlns:p14="http://schemas.microsoft.com/office/powerpoint/2010/main" val="3541087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5D83D307-532B-4A75-A676-7E30C872BBD2}" type="slidenum">
              <a:rPr lang="en-CA" smtClean="0"/>
              <a:t>3</a:t>
            </a:fld>
            <a:endParaRPr lang="en-CA" dirty="0"/>
          </a:p>
        </p:txBody>
      </p:sp>
    </p:spTree>
    <p:extLst>
      <p:ext uri="{BB962C8B-B14F-4D97-AF65-F5344CB8AC3E}">
        <p14:creationId xmlns:p14="http://schemas.microsoft.com/office/powerpoint/2010/main" val="3682809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5D83D307-532B-4A75-A676-7E30C872BBD2}" type="slidenum">
              <a:rPr lang="en-CA" smtClean="0"/>
              <a:t>4</a:t>
            </a:fld>
            <a:endParaRPr lang="en-CA" dirty="0"/>
          </a:p>
        </p:txBody>
      </p:sp>
    </p:spTree>
    <p:extLst>
      <p:ext uri="{BB962C8B-B14F-4D97-AF65-F5344CB8AC3E}">
        <p14:creationId xmlns:p14="http://schemas.microsoft.com/office/powerpoint/2010/main" val="2913922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D83D307-532B-4A75-A676-7E30C872BBD2}" type="slidenum">
              <a:rPr lang="en-CA" smtClean="0"/>
              <a:t>5</a:t>
            </a:fld>
            <a:endParaRPr lang="en-CA" dirty="0"/>
          </a:p>
        </p:txBody>
      </p:sp>
    </p:spTree>
    <p:extLst>
      <p:ext uri="{BB962C8B-B14F-4D97-AF65-F5344CB8AC3E}">
        <p14:creationId xmlns:p14="http://schemas.microsoft.com/office/powerpoint/2010/main" val="2451126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3D307-532B-4A75-A676-7E30C872BBD2}" type="slidenum">
              <a:rPr lang="en-CA" smtClean="0"/>
              <a:t>6</a:t>
            </a:fld>
            <a:endParaRPr lang="en-CA" dirty="0"/>
          </a:p>
        </p:txBody>
      </p:sp>
    </p:spTree>
    <p:extLst>
      <p:ext uri="{BB962C8B-B14F-4D97-AF65-F5344CB8AC3E}">
        <p14:creationId xmlns:p14="http://schemas.microsoft.com/office/powerpoint/2010/main" val="1103085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5D83D307-532B-4A75-A676-7E30C872BBD2}" type="slidenum">
              <a:rPr lang="en-CA" smtClean="0"/>
              <a:t>7</a:t>
            </a:fld>
            <a:endParaRPr lang="en-CA" dirty="0"/>
          </a:p>
        </p:txBody>
      </p:sp>
    </p:spTree>
    <p:extLst>
      <p:ext uri="{BB962C8B-B14F-4D97-AF65-F5344CB8AC3E}">
        <p14:creationId xmlns:p14="http://schemas.microsoft.com/office/powerpoint/2010/main" val="4210958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3D307-532B-4A75-A676-7E30C872BBD2}" type="slidenum">
              <a:rPr lang="en-CA" smtClean="0"/>
              <a:t>8</a:t>
            </a:fld>
            <a:endParaRPr lang="en-CA" dirty="0"/>
          </a:p>
        </p:txBody>
      </p:sp>
    </p:spTree>
    <p:extLst>
      <p:ext uri="{BB962C8B-B14F-4D97-AF65-F5344CB8AC3E}">
        <p14:creationId xmlns:p14="http://schemas.microsoft.com/office/powerpoint/2010/main" val="4240004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3D307-532B-4A75-A676-7E30C872BBD2}" type="slidenum">
              <a:rPr lang="en-CA" smtClean="0"/>
              <a:t>9</a:t>
            </a:fld>
            <a:endParaRPr lang="en-CA" dirty="0"/>
          </a:p>
        </p:txBody>
      </p:sp>
    </p:spTree>
    <p:extLst>
      <p:ext uri="{BB962C8B-B14F-4D97-AF65-F5344CB8AC3E}">
        <p14:creationId xmlns:p14="http://schemas.microsoft.com/office/powerpoint/2010/main" val="4159141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atin typeface="Museo Sans 9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4CAD5E16-6DDA-4B0F-8A8A-535553F2C4A0}" type="datetimeFigureOut">
              <a:rPr lang="en-CA" smtClean="0"/>
              <a:t>2019-11-19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D89C23C-22F5-458B-A8F0-B5B6AC983B13}" type="slidenum">
              <a:rPr lang="en-CA" smtClean="0"/>
              <a:t>‹#›</a:t>
            </a:fld>
            <a:endParaRPr lang="en-CA"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246076" y="5092279"/>
            <a:ext cx="317500" cy="125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246496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AD5E16-6DDA-4B0F-8A8A-535553F2C4A0}" type="datetimeFigureOut">
              <a:rPr lang="en-CA" smtClean="0"/>
              <a:t>2019-11-19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D89C23C-22F5-458B-A8F0-B5B6AC983B13}" type="slidenum">
              <a:rPr lang="en-CA" smtClean="0"/>
              <a:t>‹#›</a:t>
            </a:fld>
            <a:endParaRPr lang="en-CA" dirty="0"/>
          </a:p>
        </p:txBody>
      </p:sp>
    </p:spTree>
    <p:extLst>
      <p:ext uri="{BB962C8B-B14F-4D97-AF65-F5344CB8AC3E}">
        <p14:creationId xmlns:p14="http://schemas.microsoft.com/office/powerpoint/2010/main" val="3846322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AD5E16-6DDA-4B0F-8A8A-535553F2C4A0}" type="datetimeFigureOut">
              <a:rPr lang="en-CA" smtClean="0"/>
              <a:t>2019-11-19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D89C23C-22F5-458B-A8F0-B5B6AC983B13}" type="slidenum">
              <a:rPr lang="en-CA" smtClean="0"/>
              <a:t>‹#›</a:t>
            </a:fld>
            <a:endParaRPr lang="en-CA"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177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0BEC3514-2BF1-44BD-BA3C-2834BC4D7889}" type="datetimeFigureOut">
              <a:rPr lang="en-CA" smtClean="0">
                <a:solidFill>
                  <a:prstClr val="black">
                    <a:lumMod val="90000"/>
                    <a:lumOff val="10000"/>
                  </a:prstClr>
                </a:solidFill>
              </a:rPr>
              <a:pPr/>
              <a:t>2019-11-19</a:t>
            </a:fld>
            <a:endParaRPr lang="en-CA">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CA">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794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6000" b="1">
                <a:solidFill>
                  <a:schemeClr val="tx1"/>
                </a:solidFill>
                <a:latin typeface="Gill Sans Ultra Bold Condensed" panose="020B0A06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2019-11-19</a:t>
            </a:fld>
            <a:endParaRPr lang="en-CA">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CA">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sp>
        <p:nvSpPr>
          <p:cNvPr id="9" name="Rectangle 8"/>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7820338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Autofit/>
          </a:bodyPr>
          <a:lstStyle>
            <a:lvl1pPr algn="r">
              <a:defRPr sz="11500" b="0" spc="200" baseline="0">
                <a:latin typeface="Gill Sans MT Ext Condensed Bold" panose="020B0902020104020203" pitchFamily="34" charset="0"/>
              </a:defRPr>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2019-11-19</a:t>
            </a:fld>
            <a:endParaRPr lang="en-CA">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CA">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269787" y="5096671"/>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6014741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lvl1pPr>
              <a:defRPr sz="6000" b="1">
                <a:latin typeface="Gill Sans Ultra Bold Condensed" panose="020B0A06020104020203" pitchFamily="34" charset="0"/>
              </a:defRPr>
            </a:lvl1pPr>
          </a:lstStyle>
          <a:p>
            <a:r>
              <a:rPr lang="en-US"/>
              <a:t>Click to edit Master title style</a:t>
            </a:r>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2019-11-19</a:t>
            </a:fld>
            <a:endParaRPr lang="en-CA">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CA">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sp>
        <p:nvSpPr>
          <p:cNvPr id="8" name="Rectangle 7"/>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97799623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normAutofit/>
          </a:bodyPr>
          <a:lstStyle>
            <a:lvl1pPr>
              <a:defRPr sz="6000" b="1">
                <a:latin typeface="Gill Sans Ultra Bold Condensed" panose="020B0A06020104020203" pitchFamily="34" charset="0"/>
              </a:defRPr>
            </a:lvl1p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2019-11-19</a:t>
            </a:fld>
            <a:endParaRPr lang="en-CA">
              <a:solidFill>
                <a:prstClr val="black">
                  <a:lumMod val="90000"/>
                  <a:lumOff val="10000"/>
                </a:prstClr>
              </a:solidFill>
            </a:endParaRPr>
          </a:p>
        </p:txBody>
      </p:sp>
      <p:sp>
        <p:nvSpPr>
          <p:cNvPr id="8" name="Footer Placeholder 7"/>
          <p:cNvSpPr>
            <a:spLocks noGrp="1"/>
          </p:cNvSpPr>
          <p:nvPr>
            <p:ph type="ftr" sz="quarter" idx="11"/>
          </p:nvPr>
        </p:nvSpPr>
        <p:spPr/>
        <p:txBody>
          <a:bodyPr/>
          <a:lstStyle/>
          <a:p>
            <a:endParaRPr lang="en-CA">
              <a:solidFill>
                <a:prstClr val="black">
                  <a:lumMod val="90000"/>
                  <a:lumOff val="10000"/>
                </a:prstClr>
              </a:solidFill>
            </a:endParaRPr>
          </a:p>
        </p:txBody>
      </p:sp>
      <p:sp>
        <p:nvSpPr>
          <p:cNvPr id="9" name="Slide Number Placeholder 8"/>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sp>
        <p:nvSpPr>
          <p:cNvPr id="11" name="Rectangle 10"/>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0919818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b="1">
                <a:latin typeface="Gill Sans Ultra Bold Condensed" panose="020B0A06020104020203"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2019-11-19</a:t>
            </a:fld>
            <a:endParaRPr lang="en-CA">
              <a:solidFill>
                <a:prstClr val="black">
                  <a:lumMod val="90000"/>
                  <a:lumOff val="10000"/>
                </a:prstClr>
              </a:solidFill>
            </a:endParaRPr>
          </a:p>
        </p:txBody>
      </p:sp>
      <p:sp>
        <p:nvSpPr>
          <p:cNvPr id="4" name="Footer Placeholder 3"/>
          <p:cNvSpPr>
            <a:spLocks noGrp="1"/>
          </p:cNvSpPr>
          <p:nvPr>
            <p:ph type="ftr" sz="quarter" idx="11"/>
          </p:nvPr>
        </p:nvSpPr>
        <p:spPr/>
        <p:txBody>
          <a:bodyPr/>
          <a:lstStyle/>
          <a:p>
            <a:endParaRPr lang="en-CA">
              <a:solidFill>
                <a:prstClr val="black">
                  <a:lumMod val="90000"/>
                  <a:lumOff val="10000"/>
                </a:prstClr>
              </a:solidFill>
            </a:endParaRPr>
          </a:p>
        </p:txBody>
      </p:sp>
      <p:sp>
        <p:nvSpPr>
          <p:cNvPr id="5" name="Slide Number Placeholder 4"/>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sp>
        <p:nvSpPr>
          <p:cNvPr id="6" name="Rectangle 5"/>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11986358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2019-11-19</a:t>
            </a:fld>
            <a:endParaRPr lang="en-CA">
              <a:solidFill>
                <a:prstClr val="black">
                  <a:lumMod val="90000"/>
                  <a:lumOff val="10000"/>
                </a:prstClr>
              </a:solidFill>
            </a:endParaRPr>
          </a:p>
        </p:txBody>
      </p:sp>
      <p:sp>
        <p:nvSpPr>
          <p:cNvPr id="3" name="Footer Placeholder 2"/>
          <p:cNvSpPr>
            <a:spLocks noGrp="1"/>
          </p:cNvSpPr>
          <p:nvPr>
            <p:ph type="ftr" sz="quarter" idx="11"/>
          </p:nvPr>
        </p:nvSpPr>
        <p:spPr/>
        <p:txBody>
          <a:bodyPr/>
          <a:lstStyle/>
          <a:p>
            <a:endParaRPr lang="en-CA">
              <a:solidFill>
                <a:prstClr val="black">
                  <a:lumMod val="90000"/>
                  <a:lumOff val="10000"/>
                </a:prstClr>
              </a:solidFill>
            </a:endParaRPr>
          </a:p>
        </p:txBody>
      </p:sp>
      <p:sp>
        <p:nvSpPr>
          <p:cNvPr id="4" name="Slide Number Placeholder 3"/>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spTree>
    <p:extLst>
      <p:ext uri="{BB962C8B-B14F-4D97-AF65-F5344CB8AC3E}">
        <p14:creationId xmlns:p14="http://schemas.microsoft.com/office/powerpoint/2010/main" val="147634400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5400">
                <a:latin typeface="Gill Sans Ultra Bold Condensed" panose="020B0A06020104020203" pitchFamily="34" charset="0"/>
              </a:defRPr>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2019-11-19</a:t>
            </a:fld>
            <a:endParaRPr lang="en-CA">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CA">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sp>
        <p:nvSpPr>
          <p:cNvPr id="9" name="Rectangle 8"/>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53827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useo Sans 9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Museo Sans 300" panose="02000000000000000000" pitchFamily="50" charset="0"/>
              </a:defRPr>
            </a:lvl1pPr>
            <a:lvl2pPr>
              <a:defRPr>
                <a:latin typeface="Museo Sans 300" panose="02000000000000000000" pitchFamily="50" charset="0"/>
              </a:defRPr>
            </a:lvl2pPr>
            <a:lvl3pPr>
              <a:defRPr>
                <a:latin typeface="Museo Sans 300" panose="02000000000000000000" pitchFamily="50" charset="0"/>
              </a:defRPr>
            </a:lvl3pPr>
            <a:lvl4pPr>
              <a:defRPr>
                <a:latin typeface="Museo Sans 300" panose="02000000000000000000" pitchFamily="50" charset="0"/>
              </a:defRPr>
            </a:lvl4pPr>
            <a:lvl5pPr>
              <a:defRPr>
                <a:latin typeface="Museo Sans 300" panose="020000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CAD5E16-6DDA-4B0F-8A8A-535553F2C4A0}" type="datetimeFigureOut">
              <a:rPr lang="en-CA" smtClean="0"/>
              <a:t>2019-11-19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D89C23C-22F5-458B-A8F0-B5B6AC983B13}" type="slidenum">
              <a:rPr lang="en-CA" smtClean="0"/>
              <a:t>‹#›</a:t>
            </a:fld>
            <a:endParaRPr lang="en-CA" dirty="0"/>
          </a:p>
        </p:txBody>
      </p:sp>
    </p:spTree>
    <p:extLst>
      <p:ext uri="{BB962C8B-B14F-4D97-AF65-F5344CB8AC3E}">
        <p14:creationId xmlns:p14="http://schemas.microsoft.com/office/powerpoint/2010/main" val="885986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Autofit/>
          </a:bodyPr>
          <a:lstStyle>
            <a:lvl1pPr algn="r">
              <a:defRPr sz="11500" spc="200" baseline="0">
                <a:latin typeface="Gill Sans MT Ext Condensed Bold" panose="020B0902020104020203"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2019-11-19</a:t>
            </a:fld>
            <a:endParaRPr lang="en-CA">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CA">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8269787" y="5134633"/>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85125603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b="1">
                <a:latin typeface="Gill Sans MT Ext Condensed Bold" panose="020B0902020104020203"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2019-11-19</a:t>
            </a:fld>
            <a:endParaRPr lang="en-CA">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CA">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sp>
        <p:nvSpPr>
          <p:cNvPr id="7" name="Rectangle 6"/>
          <p:cNvSpPr/>
          <p:nvPr userDrawn="1"/>
        </p:nvSpPr>
        <p:spPr>
          <a:xfrm>
            <a:off x="613775" y="688932"/>
            <a:ext cx="300625" cy="118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32278073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EC3514-2BF1-44BD-BA3C-2834BC4D7889}" type="datetimeFigureOut">
              <a:rPr lang="en-CA" smtClean="0">
                <a:solidFill>
                  <a:prstClr val="black">
                    <a:lumMod val="90000"/>
                    <a:lumOff val="10000"/>
                  </a:prstClr>
                </a:solidFill>
              </a:rPr>
              <a:pPr/>
              <a:t>2019-11-19</a:t>
            </a:fld>
            <a:endParaRPr lang="en-CA">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CA">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1743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atin typeface="Museo Sans 900" panose="02000000000000000000" pitchFamily="50" charset="0"/>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CAD5E16-6DDA-4B0F-8A8A-535553F2C4A0}" type="datetimeFigureOut">
              <a:rPr lang="en-CA" smtClean="0"/>
              <a:t>2019-11-19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D89C23C-22F5-458B-A8F0-B5B6AC983B13}" type="slidenum">
              <a:rPr lang="en-CA" smtClean="0"/>
              <a:t>‹#›</a:t>
            </a:fld>
            <a:endParaRPr lang="en-CA"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246076" y="5092279"/>
            <a:ext cx="317500" cy="125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2491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lvl1pPr>
              <a:defRPr>
                <a:latin typeface="Museo Sans 900" panose="02000000000000000000" pitchFamily="50" charset="0"/>
              </a:defRPr>
            </a:lvl1pPr>
          </a:lstStyle>
          <a:p>
            <a:r>
              <a:rPr lang="en-US" dirty="0"/>
              <a:t>Click to edit Master title style</a:t>
            </a:r>
          </a:p>
        </p:txBody>
      </p:sp>
      <p:sp>
        <p:nvSpPr>
          <p:cNvPr id="3" name="Content Placeholder 2"/>
          <p:cNvSpPr>
            <a:spLocks noGrp="1"/>
          </p:cNvSpPr>
          <p:nvPr>
            <p:ph sz="half" idx="1"/>
          </p:nvPr>
        </p:nvSpPr>
        <p:spPr>
          <a:xfrm>
            <a:off x="1024128" y="2286000"/>
            <a:ext cx="475488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AD5E16-6DDA-4B0F-8A8A-535553F2C4A0}" type="datetimeFigureOut">
              <a:rPr lang="en-CA" smtClean="0"/>
              <a:t>2019-11-19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FD89C23C-22F5-458B-A8F0-B5B6AC983B13}" type="slidenum">
              <a:rPr lang="en-CA" smtClean="0"/>
              <a:t>‹#›</a:t>
            </a:fld>
            <a:endParaRPr lang="en-CA" dirty="0"/>
          </a:p>
        </p:txBody>
      </p:sp>
    </p:spTree>
    <p:extLst>
      <p:ext uri="{BB962C8B-B14F-4D97-AF65-F5344CB8AC3E}">
        <p14:creationId xmlns:p14="http://schemas.microsoft.com/office/powerpoint/2010/main" val="344373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lvl1pPr>
              <a:defRPr>
                <a:solidFill>
                  <a:schemeClr val="tx1"/>
                </a:solidFill>
                <a:latin typeface="Museo Sans 900" panose="02000000000000000000" pitchFamily="50" charset="0"/>
              </a:defRPr>
            </a:lvl1pPr>
          </a:lstStyle>
          <a:p>
            <a:r>
              <a:rPr lang="en-US" dirty="0"/>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useo Sans 900" panose="020000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useo Sans 900" panose="02000000000000000000" pitchFamily="50"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CAD5E16-6DDA-4B0F-8A8A-535553F2C4A0}" type="datetimeFigureOut">
              <a:rPr lang="en-CA" smtClean="0"/>
              <a:t>2019-11-19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FD89C23C-22F5-458B-A8F0-B5B6AC983B13}" type="slidenum">
              <a:rPr lang="en-CA" smtClean="0"/>
              <a:t>‹#›</a:t>
            </a:fld>
            <a:endParaRPr lang="en-CA" dirty="0"/>
          </a:p>
        </p:txBody>
      </p:sp>
    </p:spTree>
    <p:extLst>
      <p:ext uri="{BB962C8B-B14F-4D97-AF65-F5344CB8AC3E}">
        <p14:creationId xmlns:p14="http://schemas.microsoft.com/office/powerpoint/2010/main" val="71349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Museo Sans 900" panose="02000000000000000000" pitchFamily="50"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4CAD5E16-6DDA-4B0F-8A8A-535553F2C4A0}" type="datetimeFigureOut">
              <a:rPr lang="en-CA" smtClean="0"/>
              <a:t>2019-11-19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FD89C23C-22F5-458B-A8F0-B5B6AC983B13}" type="slidenum">
              <a:rPr lang="en-CA" smtClean="0"/>
              <a:t>‹#›</a:t>
            </a:fld>
            <a:endParaRPr lang="en-CA" dirty="0"/>
          </a:p>
        </p:txBody>
      </p:sp>
    </p:spTree>
    <p:extLst>
      <p:ext uri="{BB962C8B-B14F-4D97-AF65-F5344CB8AC3E}">
        <p14:creationId xmlns:p14="http://schemas.microsoft.com/office/powerpoint/2010/main" val="2548736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D5E16-6DDA-4B0F-8A8A-535553F2C4A0}" type="datetimeFigureOut">
              <a:rPr lang="en-CA" smtClean="0"/>
              <a:t>2019-11-19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FD89C23C-22F5-458B-A8F0-B5B6AC983B13}" type="slidenum">
              <a:rPr lang="en-CA" smtClean="0"/>
              <a:t>‹#›</a:t>
            </a:fld>
            <a:endParaRPr lang="en-CA" dirty="0"/>
          </a:p>
        </p:txBody>
      </p:sp>
    </p:spTree>
    <p:extLst>
      <p:ext uri="{BB962C8B-B14F-4D97-AF65-F5344CB8AC3E}">
        <p14:creationId xmlns:p14="http://schemas.microsoft.com/office/powerpoint/2010/main" val="95125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AD5E16-6DDA-4B0F-8A8A-535553F2C4A0}" type="datetimeFigureOut">
              <a:rPr lang="en-CA" smtClean="0"/>
              <a:t>2019-11-19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FD89C23C-22F5-458B-A8F0-B5B6AC983B13}" type="slidenum">
              <a:rPr lang="en-CA" smtClean="0"/>
              <a:t>‹#›</a:t>
            </a:fld>
            <a:endParaRPr lang="en-CA" dirty="0"/>
          </a:p>
        </p:txBody>
      </p:sp>
    </p:spTree>
    <p:extLst>
      <p:ext uri="{BB962C8B-B14F-4D97-AF65-F5344CB8AC3E}">
        <p14:creationId xmlns:p14="http://schemas.microsoft.com/office/powerpoint/2010/main" val="62363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atin typeface="Gill Sans Ultra Bold Condensed" panose="020B0A06020104020203"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AD5E16-6DDA-4B0F-8A8A-535553F2C4A0}" type="datetimeFigureOut">
              <a:rPr lang="en-CA" smtClean="0"/>
              <a:t>2019-11-19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FD89C23C-22F5-458B-A8F0-B5B6AC983B13}" type="slidenum">
              <a:rPr lang="en-CA" smtClean="0"/>
              <a:t>‹#›</a:t>
            </a:fld>
            <a:endParaRPr lang="en-CA"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8246076" y="5092279"/>
            <a:ext cx="317500" cy="125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26534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CAD5E16-6DDA-4B0F-8A8A-535553F2C4A0}" type="datetimeFigureOut">
              <a:rPr lang="en-CA" smtClean="0"/>
              <a:t>2019-11-19</a:t>
            </a:fld>
            <a:endParaRPr lang="en-CA"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CA"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FD89C23C-22F5-458B-A8F0-B5B6AC983B13}" type="slidenum">
              <a:rPr lang="en-CA" smtClean="0"/>
              <a:t>‹#›</a:t>
            </a:fld>
            <a:endParaRPr lang="en-CA"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681708" y="654497"/>
            <a:ext cx="317500" cy="1258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a:p>
        </p:txBody>
      </p:sp>
    </p:spTree>
    <p:extLst>
      <p:ext uri="{BB962C8B-B14F-4D97-AF65-F5344CB8AC3E}">
        <p14:creationId xmlns:p14="http://schemas.microsoft.com/office/powerpoint/2010/main" val="105544903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useo Sans 900" panose="02000000000000000000" pitchFamily="50"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useo Sans 300" panose="02000000000000000000" pitchFamily="50" charset="0"/>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useo Sans 300" panose="02000000000000000000" pitchFamily="50" charset="0"/>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useo Sans 300" panose="02000000000000000000" pitchFamily="50" charset="0"/>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useo Sans 300" panose="02000000000000000000" pitchFamily="50" charset="0"/>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useo Sans 300" panose="02000000000000000000" pitchFamily="50" charset="0"/>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BEC3514-2BF1-44BD-BA3C-2834BC4D7889}" type="datetimeFigureOut">
              <a:rPr lang="en-CA" smtClean="0">
                <a:solidFill>
                  <a:prstClr val="black">
                    <a:lumMod val="90000"/>
                    <a:lumOff val="10000"/>
                  </a:prstClr>
                </a:solidFill>
              </a:rPr>
              <a:pPr/>
              <a:t>2019-11-19</a:t>
            </a:fld>
            <a:endParaRPr lang="en-CA">
              <a:solidFill>
                <a:prstClr val="black">
                  <a:lumMod val="90000"/>
                  <a:lumOff val="10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CA">
              <a:solidFill>
                <a:prstClr val="black">
                  <a:lumMod val="90000"/>
                  <a:lumOff val="10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ADA53DD-5852-496B-8EA2-840C6E07DF1B}" type="slidenum">
              <a:rPr lang="en-CA" smtClean="0">
                <a:solidFill>
                  <a:prstClr val="black">
                    <a:lumMod val="90000"/>
                    <a:lumOff val="10000"/>
                  </a:prstClr>
                </a:solidFill>
              </a:rPr>
              <a:pPr/>
              <a:t>‹#›</a:t>
            </a:fld>
            <a:endParaRPr lang="en-CA">
              <a:solidFill>
                <a:prstClr val="black">
                  <a:lumMod val="90000"/>
                  <a:lumOff val="10000"/>
                </a:prst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55316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10.xml"/><Relationship Id="rId16" Type="http://schemas.microsoft.com/office/2007/relationships/hdphoto" Target="../media/hdphoto4.wdp"/><Relationship Id="rId1" Type="http://schemas.openxmlformats.org/officeDocument/2006/relationships/slideLayout" Target="../slideLayouts/slideLayout5.xml"/><Relationship Id="rId6" Type="http://schemas.microsoft.com/office/2007/relationships/hdphoto" Target="../media/hdphoto2.wdp"/><Relationship Id="rId11" Type="http://schemas.microsoft.com/office/2007/relationships/hdphoto" Target="../media/hdphoto3.wdp"/><Relationship Id="rId5" Type="http://schemas.openxmlformats.org/officeDocument/2006/relationships/image" Target="../media/image14.png"/><Relationship Id="rId15" Type="http://schemas.openxmlformats.org/officeDocument/2006/relationships/image" Target="../media/image22.png"/><Relationship Id="rId10" Type="http://schemas.openxmlformats.org/officeDocument/2006/relationships/image" Target="../media/image18.png"/><Relationship Id="rId4" Type="http://schemas.microsoft.com/office/2007/relationships/hdphoto" Target="../media/hdphoto1.wdp"/><Relationship Id="rId9" Type="http://schemas.openxmlformats.org/officeDocument/2006/relationships/image" Target="../media/image17.pn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www.meant2preventkitchen.ca/" TargetMode="External"/><Relationship Id="rId2" Type="http://schemas.openxmlformats.org/officeDocument/2006/relationships/hyperlink" Target="http://www.meant2prevent.ca/" TargetMode="Externa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4952"/>
          <a:stretch/>
        </p:blipFill>
        <p:spPr>
          <a:xfrm>
            <a:off x="0" y="-27384"/>
            <a:ext cx="12192000" cy="6912768"/>
          </a:xfrm>
          <a:prstGeom prst="rect">
            <a:avLst/>
          </a:prstGeom>
        </p:spPr>
      </p:pic>
      <p:sp>
        <p:nvSpPr>
          <p:cNvPr id="9" name="Content Placeholder 2"/>
          <p:cNvSpPr txBox="1">
            <a:spLocks/>
          </p:cNvSpPr>
          <p:nvPr/>
        </p:nvSpPr>
        <p:spPr>
          <a:xfrm>
            <a:off x="0" y="-23750"/>
            <a:ext cx="12192000" cy="7059550"/>
          </a:xfrm>
          <a:prstGeom prst="rect">
            <a:avLst/>
          </a:prstGeom>
          <a:gradFill flip="none" rotWithShape="1">
            <a:gsLst>
              <a:gs pos="0">
                <a:schemeClr val="tx1">
                  <a:tint val="66000"/>
                  <a:satMod val="160000"/>
                  <a:alpha val="41000"/>
                </a:schemeClr>
              </a:gs>
              <a:gs pos="50000">
                <a:schemeClr val="tx1">
                  <a:tint val="44500"/>
                  <a:satMod val="160000"/>
                  <a:alpha val="42000"/>
                </a:schemeClr>
              </a:gs>
              <a:gs pos="100000">
                <a:schemeClr val="tx1">
                  <a:tint val="23500"/>
                  <a:satMod val="160000"/>
                  <a:alpha val="26000"/>
                </a:schemeClr>
              </a:gs>
            </a:gsLst>
            <a:lin ang="16200000" scaled="1"/>
            <a:tileRect/>
          </a:gradFill>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pPr algn="ctr"/>
            <a:endParaRPr lang="en-US" sz="3200" b="1" dirty="0"/>
          </a:p>
        </p:txBody>
      </p:sp>
      <p:pic>
        <p:nvPicPr>
          <p:cNvPr id="10" name="Picture 9" descr="teen2cheflogowhite.png"/>
          <p:cNvPicPr>
            <a:picLocks noChangeAspect="1"/>
          </p:cNvPicPr>
          <p:nvPr/>
        </p:nvPicPr>
        <p:blipFill rotWithShape="1">
          <a:blip r:embed="rId4" cstate="print">
            <a:extLst>
              <a:ext uri="{28A0092B-C50C-407E-A947-70E740481C1C}">
                <a14:useLocalDpi xmlns:a14="http://schemas.microsoft.com/office/drawing/2010/main" val="0"/>
              </a:ext>
            </a:extLst>
          </a:blip>
          <a:srcRect b="32823"/>
          <a:stretch/>
        </p:blipFill>
        <p:spPr>
          <a:xfrm>
            <a:off x="1462173" y="4837166"/>
            <a:ext cx="3519628" cy="684910"/>
          </a:xfrm>
          <a:prstGeom prst="rect">
            <a:avLst/>
          </a:prstGeom>
        </p:spPr>
      </p:pic>
      <p:grpSp>
        <p:nvGrpSpPr>
          <p:cNvPr id="11" name="Group 10"/>
          <p:cNvGrpSpPr/>
          <p:nvPr/>
        </p:nvGrpSpPr>
        <p:grpSpPr>
          <a:xfrm>
            <a:off x="185511" y="5179621"/>
            <a:ext cx="1269934" cy="1269934"/>
            <a:chOff x="4352375" y="4223602"/>
            <a:chExt cx="1269934" cy="1269934"/>
          </a:xfrm>
        </p:grpSpPr>
        <p:sp>
          <p:nvSpPr>
            <p:cNvPr id="12" name="Oval 11"/>
            <p:cNvSpPr/>
            <p:nvPr/>
          </p:nvSpPr>
          <p:spPr>
            <a:xfrm>
              <a:off x="4352375" y="4223602"/>
              <a:ext cx="1269934" cy="1269934"/>
            </a:xfrm>
            <a:prstGeom prst="ellipse">
              <a:avLst/>
            </a:prstGeom>
            <a:solidFill>
              <a:srgbClr val="2F35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400" dirty="0"/>
            </a:p>
          </p:txBody>
        </p:sp>
        <p:sp>
          <p:nvSpPr>
            <p:cNvPr id="13" name="TextBox 12"/>
            <p:cNvSpPr txBox="1"/>
            <p:nvPr/>
          </p:nvSpPr>
          <p:spPr>
            <a:xfrm>
              <a:off x="4423725" y="4352021"/>
              <a:ext cx="1098796" cy="369332"/>
            </a:xfrm>
            <a:prstGeom prst="rect">
              <a:avLst/>
            </a:prstGeom>
            <a:noFill/>
          </p:spPr>
          <p:txBody>
            <a:bodyPr wrap="square" rtlCol="0">
              <a:spAutoFit/>
            </a:bodyPr>
            <a:lstStyle/>
            <a:p>
              <a:pPr algn="ctr"/>
              <a:r>
                <a:rPr lang="en-US" dirty="0" smtClean="0">
                  <a:solidFill>
                    <a:srgbClr val="FFFFFF"/>
                  </a:solidFill>
                  <a:latin typeface="Museo Sans 300"/>
                  <a:cs typeface="Museo Sans 300"/>
                </a:rPr>
                <a:t>WEEK</a:t>
              </a:r>
              <a:endParaRPr lang="en-US" dirty="0">
                <a:solidFill>
                  <a:srgbClr val="FFFFFF"/>
                </a:solidFill>
                <a:latin typeface="Museo Sans 300"/>
                <a:cs typeface="Museo Sans 300"/>
              </a:endParaRPr>
            </a:p>
          </p:txBody>
        </p:sp>
        <p:sp>
          <p:nvSpPr>
            <p:cNvPr id="14" name="TextBox 13"/>
            <p:cNvSpPr txBox="1"/>
            <p:nvPr/>
          </p:nvSpPr>
          <p:spPr>
            <a:xfrm>
              <a:off x="4623507" y="4437634"/>
              <a:ext cx="770584" cy="1015663"/>
            </a:xfrm>
            <a:prstGeom prst="rect">
              <a:avLst/>
            </a:prstGeom>
            <a:noFill/>
          </p:spPr>
          <p:txBody>
            <a:bodyPr wrap="square" rtlCol="0">
              <a:spAutoFit/>
            </a:bodyPr>
            <a:lstStyle/>
            <a:p>
              <a:pPr algn="ctr"/>
              <a:r>
                <a:rPr lang="en-US" sz="6000" dirty="0" smtClean="0">
                  <a:solidFill>
                    <a:srgbClr val="FFFFFF"/>
                  </a:solidFill>
                  <a:latin typeface="Museo Sans 900"/>
                  <a:cs typeface="Museo Sans 900"/>
                </a:rPr>
                <a:t>6</a:t>
              </a:r>
              <a:endParaRPr lang="en-US" sz="6000" dirty="0">
                <a:solidFill>
                  <a:srgbClr val="FFFFFF"/>
                </a:solidFill>
                <a:latin typeface="Museo Sans 900"/>
                <a:cs typeface="Museo Sans 900"/>
              </a:endParaRPr>
            </a:p>
          </p:txBody>
        </p:sp>
      </p:grpSp>
      <p:sp>
        <p:nvSpPr>
          <p:cNvPr id="15" name="Title 1"/>
          <p:cNvSpPr txBox="1">
            <a:spLocks/>
          </p:cNvSpPr>
          <p:nvPr/>
        </p:nvSpPr>
        <p:spPr>
          <a:xfrm>
            <a:off x="1414894" y="5394960"/>
            <a:ext cx="10612891" cy="1463040"/>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useo Sans 900" panose="02000000000000000000" pitchFamily="50" charset="0"/>
                <a:ea typeface="+mj-ea"/>
                <a:cs typeface="+mj-cs"/>
              </a:defRPr>
            </a:lvl1pPr>
          </a:lstStyle>
          <a:p>
            <a:pPr algn="l"/>
            <a:r>
              <a:rPr lang="en-CA" sz="8000" b="1" dirty="0" smtClean="0">
                <a:solidFill>
                  <a:srgbClr val="FFFFFF"/>
                </a:solidFill>
              </a:rPr>
              <a:t>GROCERY STORE</a:t>
            </a:r>
            <a:endParaRPr lang="en-CA" sz="8000" b="1" dirty="0">
              <a:solidFill>
                <a:srgbClr val="FFFFFF"/>
              </a:solidFill>
            </a:endParaRPr>
          </a:p>
        </p:txBody>
      </p:sp>
      <p:pic>
        <p:nvPicPr>
          <p:cNvPr id="16" name="Picture 15" descr="M2Pblackand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9559" y="92940"/>
            <a:ext cx="4965980" cy="690101"/>
          </a:xfrm>
          <a:prstGeom prst="rect">
            <a:avLst/>
          </a:prstGeom>
        </p:spPr>
      </p:pic>
    </p:spTree>
    <p:extLst>
      <p:ext uri="{BB962C8B-B14F-4D97-AF65-F5344CB8AC3E}">
        <p14:creationId xmlns:p14="http://schemas.microsoft.com/office/powerpoint/2010/main" val="138998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a:off x="330584" y="4008805"/>
            <a:ext cx="3734037" cy="1793911"/>
          </a:xfrm>
          <a:prstGeom prst="rect">
            <a:avLst/>
          </a:prstGeom>
          <a:solidFill>
            <a:schemeClr val="bg1"/>
          </a:solidFill>
          <a:ln w="38100">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Rectangle 70"/>
          <p:cNvSpPr/>
          <p:nvPr/>
        </p:nvSpPr>
        <p:spPr>
          <a:xfrm>
            <a:off x="4153642" y="4022702"/>
            <a:ext cx="3792626" cy="1793911"/>
          </a:xfrm>
          <a:prstGeom prst="rect">
            <a:avLst/>
          </a:prstGeom>
          <a:solidFill>
            <a:schemeClr val="bg1"/>
          </a:solidFill>
          <a:ln w="38100">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Rectangle 71"/>
          <p:cNvSpPr/>
          <p:nvPr/>
        </p:nvSpPr>
        <p:spPr>
          <a:xfrm>
            <a:off x="8083043" y="4005064"/>
            <a:ext cx="3887936" cy="1793911"/>
          </a:xfrm>
          <a:prstGeom prst="rect">
            <a:avLst/>
          </a:prstGeom>
          <a:solidFill>
            <a:schemeClr val="bg1"/>
          </a:solidFill>
          <a:ln w="38100">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59" name="Rectangle 2058"/>
          <p:cNvSpPr/>
          <p:nvPr/>
        </p:nvSpPr>
        <p:spPr>
          <a:xfrm>
            <a:off x="330584" y="2116078"/>
            <a:ext cx="3734037" cy="1765357"/>
          </a:xfrm>
          <a:prstGeom prst="rect">
            <a:avLst/>
          </a:prstGeom>
          <a:noFill/>
          <a:ln w="38100">
            <a:solidFill>
              <a:srgbClr val="92A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Rectangle 67"/>
          <p:cNvSpPr/>
          <p:nvPr/>
        </p:nvSpPr>
        <p:spPr>
          <a:xfrm>
            <a:off x="4166491" y="2132856"/>
            <a:ext cx="3792626" cy="1765357"/>
          </a:xfrm>
          <a:prstGeom prst="rect">
            <a:avLst/>
          </a:prstGeom>
          <a:noFill/>
          <a:ln w="38100">
            <a:solidFill>
              <a:srgbClr val="92A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Rectangle 68"/>
          <p:cNvSpPr/>
          <p:nvPr/>
        </p:nvSpPr>
        <p:spPr>
          <a:xfrm>
            <a:off x="8083043" y="2129975"/>
            <a:ext cx="3887936" cy="1765357"/>
          </a:xfrm>
          <a:prstGeom prst="rect">
            <a:avLst/>
          </a:prstGeom>
          <a:noFill/>
          <a:ln w="38100">
            <a:solidFill>
              <a:srgbClr val="92AD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 Placeholder 3"/>
          <p:cNvSpPr>
            <a:spLocks noGrp="1"/>
          </p:cNvSpPr>
          <p:nvPr>
            <p:ph type="body" idx="1"/>
          </p:nvPr>
        </p:nvSpPr>
        <p:spPr>
          <a:xfrm>
            <a:off x="333698" y="1293118"/>
            <a:ext cx="3734037" cy="822960"/>
          </a:xfrm>
          <a:solidFill>
            <a:srgbClr val="92AD3C"/>
          </a:solidFill>
        </p:spPr>
        <p:txBody>
          <a:bodyPr>
            <a:noAutofit/>
          </a:bodyPr>
          <a:lstStyle/>
          <a:p>
            <a:pPr algn="ctr"/>
            <a:r>
              <a:rPr lang="en-US" sz="6000" b="1" dirty="0">
                <a:solidFill>
                  <a:schemeClr val="tx1"/>
                </a:solidFill>
                <a:latin typeface="orange juice" panose="02000000000000000000" pitchFamily="2" charset="0"/>
              </a:rPr>
              <a:t>FRESH</a:t>
            </a:r>
            <a:endParaRPr lang="en-US" sz="4400" b="1" dirty="0">
              <a:solidFill>
                <a:schemeClr val="tx1"/>
              </a:solidFill>
              <a:latin typeface="orange juice" panose="02000000000000000000" pitchFamily="2" charset="0"/>
            </a:endParaRPr>
          </a:p>
        </p:txBody>
      </p:sp>
      <p:sp>
        <p:nvSpPr>
          <p:cNvPr id="8" name="Text Placeholder 3"/>
          <p:cNvSpPr>
            <a:spLocks noGrp="1"/>
          </p:cNvSpPr>
          <p:nvPr>
            <p:ph type="body" idx="1"/>
          </p:nvPr>
        </p:nvSpPr>
        <p:spPr>
          <a:xfrm>
            <a:off x="4159993" y="1309810"/>
            <a:ext cx="3799579" cy="822960"/>
          </a:xfrm>
          <a:solidFill>
            <a:srgbClr val="F6931D"/>
          </a:solidFill>
        </p:spPr>
        <p:txBody>
          <a:bodyPr>
            <a:noAutofit/>
          </a:bodyPr>
          <a:lstStyle/>
          <a:p>
            <a:pPr algn="ctr"/>
            <a:r>
              <a:rPr lang="en-US" sz="6000" b="1" dirty="0">
                <a:solidFill>
                  <a:schemeClr val="tx1"/>
                </a:solidFill>
                <a:latin typeface="orange juice" panose="02000000000000000000" pitchFamily="2" charset="0"/>
              </a:rPr>
              <a:t>CANNED</a:t>
            </a:r>
          </a:p>
        </p:txBody>
      </p:sp>
      <p:sp>
        <p:nvSpPr>
          <p:cNvPr id="10" name="Text Placeholder 3"/>
          <p:cNvSpPr>
            <a:spLocks noGrp="1"/>
          </p:cNvSpPr>
          <p:nvPr>
            <p:ph type="body" idx="1"/>
          </p:nvPr>
        </p:nvSpPr>
        <p:spPr>
          <a:xfrm>
            <a:off x="8089228" y="1309810"/>
            <a:ext cx="3884865" cy="822960"/>
          </a:xfrm>
          <a:solidFill>
            <a:srgbClr val="167D9D"/>
          </a:solidFill>
        </p:spPr>
        <p:txBody>
          <a:bodyPr>
            <a:normAutofit lnSpcReduction="10000"/>
          </a:bodyPr>
          <a:lstStyle/>
          <a:p>
            <a:pPr algn="ctr"/>
            <a:r>
              <a:rPr lang="en-US" sz="6000" b="1" dirty="0">
                <a:solidFill>
                  <a:schemeClr val="tx1"/>
                </a:solidFill>
                <a:latin typeface="orange juice" panose="02000000000000000000" pitchFamily="2" charset="0"/>
              </a:rPr>
              <a:t>FROZEN</a:t>
            </a:r>
          </a:p>
        </p:txBody>
      </p:sp>
      <p:pic>
        <p:nvPicPr>
          <p:cNvPr id="17" name="Picture 1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1437" b="73498" l="46307" r="72159"/>
                    </a14:imgEffect>
                  </a14:imgLayer>
                </a14:imgProps>
              </a:ext>
              <a:ext uri="{28A0092B-C50C-407E-A947-70E740481C1C}">
                <a14:useLocalDpi xmlns:a14="http://schemas.microsoft.com/office/drawing/2010/main" val="0"/>
              </a:ext>
            </a:extLst>
          </a:blip>
          <a:srcRect l="48107" t="21899" r="27049" b="25685"/>
          <a:stretch/>
        </p:blipFill>
        <p:spPr>
          <a:xfrm rot="611416">
            <a:off x="5090009" y="2657496"/>
            <a:ext cx="488486" cy="621572"/>
          </a:xfrm>
          <a:prstGeom prst="rect">
            <a:avLst/>
          </a:prstGeom>
        </p:spPr>
      </p:pic>
      <p:pic>
        <p:nvPicPr>
          <p:cNvPr id="19" name="Picture 1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1437" b="73498" l="46307" r="72159"/>
                    </a14:imgEffect>
                  </a14:imgLayer>
                </a14:imgProps>
              </a:ext>
              <a:ext uri="{28A0092B-C50C-407E-A947-70E740481C1C}">
                <a14:useLocalDpi xmlns:a14="http://schemas.microsoft.com/office/drawing/2010/main" val="0"/>
              </a:ext>
            </a:extLst>
          </a:blip>
          <a:srcRect l="48107" t="21899" r="27049" b="25685"/>
          <a:stretch/>
        </p:blipFill>
        <p:spPr>
          <a:xfrm rot="611416">
            <a:off x="565537" y="4463910"/>
            <a:ext cx="674108" cy="857766"/>
          </a:xfrm>
          <a:prstGeom prst="rect">
            <a:avLst/>
          </a:prstGeom>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1437" b="73498" l="46307" r="72159"/>
                    </a14:imgEffect>
                  </a14:imgLayer>
                </a14:imgProps>
              </a:ext>
              <a:ext uri="{28A0092B-C50C-407E-A947-70E740481C1C}">
                <a14:useLocalDpi xmlns:a14="http://schemas.microsoft.com/office/drawing/2010/main" val="0"/>
              </a:ext>
            </a:extLst>
          </a:blip>
          <a:srcRect l="48107" t="21899" r="27049" b="25685"/>
          <a:stretch/>
        </p:blipFill>
        <p:spPr>
          <a:xfrm rot="611416">
            <a:off x="877859" y="4480055"/>
            <a:ext cx="674108" cy="857766"/>
          </a:xfrm>
          <a:prstGeom prst="rect">
            <a:avLst/>
          </a:prstGeom>
        </p:spPr>
      </p:pic>
      <p:pic>
        <p:nvPicPr>
          <p:cNvPr id="2050" name="Picture 2" descr="Hook, Check Mark, Check, Completed, Finish, To Do, Todo"/>
          <p:cNvPicPr>
            <a:picLocks noChangeAspect="1" noChangeArrowheads="1"/>
          </p:cNvPicPr>
          <p:nvPr/>
        </p:nvPicPr>
        <p:blipFill>
          <a:blip r:embed="rId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6439660" y="2591359"/>
            <a:ext cx="659406" cy="6594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lat, Icon, Material Design, Misc Boutique, Recycle Bin"/>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6039" y="4516326"/>
            <a:ext cx="772487" cy="7724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in, Smile, Laugh, Happy, Smiley, Yellow, Face,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69183" y="2731771"/>
            <a:ext cx="670950" cy="69110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726746" y="3224009"/>
            <a:ext cx="1553630" cy="276999"/>
          </a:xfrm>
          <a:prstGeom prst="rect">
            <a:avLst/>
          </a:prstGeom>
        </p:spPr>
        <p:txBody>
          <a:bodyPr wrap="none">
            <a:spAutoFit/>
          </a:bodyPr>
          <a:lstStyle/>
          <a:p>
            <a:pPr lvl="1"/>
            <a:r>
              <a:rPr lang="en-US" sz="1200" dirty="0">
                <a:latin typeface="Museo Sans 900" panose="02000000000000000000" pitchFamily="50" charset="0"/>
                <a:cs typeface="Calibri" panose="020F0502020204030204" pitchFamily="34" charset="0"/>
              </a:rPr>
              <a:t>Convenient </a:t>
            </a:r>
          </a:p>
        </p:txBody>
      </p:sp>
      <p:sp>
        <p:nvSpPr>
          <p:cNvPr id="7" name="Rectangle 6"/>
          <p:cNvSpPr/>
          <p:nvPr/>
        </p:nvSpPr>
        <p:spPr>
          <a:xfrm>
            <a:off x="4233216" y="3200914"/>
            <a:ext cx="1745991" cy="276999"/>
          </a:xfrm>
          <a:prstGeom prst="rect">
            <a:avLst/>
          </a:prstGeom>
        </p:spPr>
        <p:txBody>
          <a:bodyPr wrap="none">
            <a:spAutoFit/>
          </a:bodyPr>
          <a:lstStyle/>
          <a:p>
            <a:pPr lvl="1"/>
            <a:r>
              <a:rPr lang="en-US" sz="1200" dirty="0">
                <a:latin typeface="Museo Sans 900" panose="02000000000000000000" pitchFamily="50" charset="0"/>
                <a:cs typeface="Calibri" panose="020F0502020204030204" pitchFamily="34" charset="0"/>
              </a:rPr>
              <a:t>Less expensive</a:t>
            </a:r>
          </a:p>
        </p:txBody>
      </p:sp>
      <p:sp>
        <p:nvSpPr>
          <p:cNvPr id="12" name="Rectangle 11"/>
          <p:cNvSpPr/>
          <p:nvPr/>
        </p:nvSpPr>
        <p:spPr>
          <a:xfrm>
            <a:off x="145675" y="3323984"/>
            <a:ext cx="1666329" cy="461665"/>
          </a:xfrm>
          <a:prstGeom prst="rect">
            <a:avLst/>
          </a:prstGeom>
        </p:spPr>
        <p:txBody>
          <a:bodyPr wrap="square">
            <a:spAutoFit/>
          </a:bodyPr>
          <a:lstStyle/>
          <a:p>
            <a:pPr marL="0" lvl="1" algn="ctr" defTabSz="179388"/>
            <a:r>
              <a:rPr lang="en-US" sz="1200" dirty="0">
                <a:latin typeface="Museo Sans 900" panose="02000000000000000000" pitchFamily="50" charset="0"/>
                <a:cs typeface="Calibri" panose="020F0502020204030204" pitchFamily="34" charset="0"/>
              </a:rPr>
              <a:t>Less </a:t>
            </a:r>
            <a:r>
              <a:rPr lang="en-US" sz="1200" dirty="0" smtClean="0">
                <a:latin typeface="Museo Sans 900" panose="02000000000000000000" pitchFamily="50" charset="0"/>
                <a:cs typeface="Calibri" panose="020F0502020204030204" pitchFamily="34" charset="0"/>
              </a:rPr>
              <a:t>expensive</a:t>
            </a:r>
            <a:br>
              <a:rPr lang="en-US" sz="1200" dirty="0" smtClean="0">
                <a:latin typeface="Museo Sans 900" panose="02000000000000000000" pitchFamily="50" charset="0"/>
                <a:cs typeface="Calibri" panose="020F0502020204030204" pitchFamily="34" charset="0"/>
              </a:rPr>
            </a:br>
            <a:r>
              <a:rPr lang="en-US" sz="1200" dirty="0" smtClean="0">
                <a:latin typeface="Museo Sans 900" panose="02000000000000000000" pitchFamily="50" charset="0"/>
                <a:cs typeface="Calibri" panose="020F0502020204030204" pitchFamily="34" charset="0"/>
              </a:rPr>
              <a:t> </a:t>
            </a:r>
            <a:r>
              <a:rPr lang="en-US" sz="1200" dirty="0">
                <a:latin typeface="Museo Sans 900" panose="02000000000000000000" pitchFamily="50" charset="0"/>
                <a:cs typeface="Calibri" panose="020F0502020204030204" pitchFamily="34" charset="0"/>
              </a:rPr>
              <a:t>(If i</a:t>
            </a:r>
            <a:r>
              <a:rPr lang="en-US" sz="1200" dirty="0" smtClean="0">
                <a:latin typeface="Museo Sans 900" panose="02000000000000000000" pitchFamily="50" charset="0"/>
                <a:cs typeface="Calibri" panose="020F0502020204030204" pitchFamily="34" charset="0"/>
              </a:rPr>
              <a:t>n </a:t>
            </a:r>
            <a:r>
              <a:rPr lang="en-US" sz="1200" dirty="0">
                <a:latin typeface="Museo Sans 900" panose="02000000000000000000" pitchFamily="50" charset="0"/>
                <a:cs typeface="Calibri" panose="020F0502020204030204" pitchFamily="34" charset="0"/>
              </a:rPr>
              <a:t>season)</a:t>
            </a:r>
          </a:p>
        </p:txBody>
      </p:sp>
      <p:sp>
        <p:nvSpPr>
          <p:cNvPr id="22" name="Rectangle 21"/>
          <p:cNvSpPr/>
          <p:nvPr/>
        </p:nvSpPr>
        <p:spPr>
          <a:xfrm>
            <a:off x="1236345" y="3376965"/>
            <a:ext cx="1254702" cy="276999"/>
          </a:xfrm>
          <a:prstGeom prst="rect">
            <a:avLst/>
          </a:prstGeom>
        </p:spPr>
        <p:txBody>
          <a:bodyPr wrap="none">
            <a:spAutoFit/>
          </a:bodyPr>
          <a:lstStyle/>
          <a:p>
            <a:pPr lvl="1"/>
            <a:r>
              <a:rPr lang="en-US" sz="1200" dirty="0">
                <a:latin typeface="Museo Sans 900" panose="02000000000000000000" pitchFamily="50" charset="0"/>
                <a:cs typeface="Calibri" panose="020F0502020204030204" pitchFamily="34" charset="0"/>
              </a:rPr>
              <a:t>Texture </a:t>
            </a:r>
          </a:p>
        </p:txBody>
      </p:sp>
      <p:pic>
        <p:nvPicPr>
          <p:cNvPr id="26" name="Picture 2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1437" b="73498" l="46307" r="72159"/>
                    </a14:imgEffect>
                  </a14:imgLayer>
                </a14:imgProps>
              </a:ext>
              <a:ext uri="{28A0092B-C50C-407E-A947-70E740481C1C}">
                <a14:useLocalDpi xmlns:a14="http://schemas.microsoft.com/office/drawing/2010/main" val="0"/>
              </a:ext>
            </a:extLst>
          </a:blip>
          <a:srcRect l="48107" t="21899" r="27049" b="25685"/>
          <a:stretch/>
        </p:blipFill>
        <p:spPr>
          <a:xfrm rot="611416">
            <a:off x="734597" y="2752571"/>
            <a:ext cx="488486" cy="621572"/>
          </a:xfrm>
          <a:prstGeom prst="rect">
            <a:avLst/>
          </a:prstGeom>
        </p:spPr>
      </p:pic>
      <p:pic>
        <p:nvPicPr>
          <p:cNvPr id="27" name="Picture 2" descr="Hook, Check Mark, Check, Completed, Finish, To Do, Todo"/>
          <p:cNvPicPr>
            <a:picLocks noChangeAspect="1" noChangeArrowheads="1"/>
          </p:cNvPicPr>
          <p:nvPr/>
        </p:nvPicPr>
        <p:blipFill>
          <a:blip r:embed="rId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1005936" y="2591359"/>
            <a:ext cx="659406" cy="65940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10793349" y="3315113"/>
            <a:ext cx="1091966" cy="276999"/>
          </a:xfrm>
          <a:prstGeom prst="rect">
            <a:avLst/>
          </a:prstGeom>
        </p:spPr>
        <p:txBody>
          <a:bodyPr wrap="none">
            <a:spAutoFit/>
          </a:bodyPr>
          <a:lstStyle/>
          <a:p>
            <a:pPr marL="0" lvl="1"/>
            <a:r>
              <a:rPr lang="en-US" sz="1200" dirty="0">
                <a:latin typeface="Museo Sans 900" panose="02000000000000000000" pitchFamily="50" charset="0"/>
                <a:cs typeface="Calibri" panose="020F0502020204030204" pitchFamily="34" charset="0"/>
              </a:rPr>
              <a:t>Convenient </a:t>
            </a:r>
            <a:endParaRPr lang="en-US" sz="1200" dirty="0" smtClean="0">
              <a:latin typeface="Museo Sans 900" panose="02000000000000000000" pitchFamily="50" charset="0"/>
              <a:cs typeface="Calibri" panose="020F0502020204030204" pitchFamily="34" charset="0"/>
            </a:endParaRPr>
          </a:p>
        </p:txBody>
      </p:sp>
      <p:pic>
        <p:nvPicPr>
          <p:cNvPr id="29" name="Picture 2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1437" b="73498" l="46307" r="72159"/>
                    </a14:imgEffect>
                  </a14:imgLayer>
                </a14:imgProps>
              </a:ext>
              <a:ext uri="{28A0092B-C50C-407E-A947-70E740481C1C}">
                <a14:useLocalDpi xmlns:a14="http://schemas.microsoft.com/office/drawing/2010/main" val="0"/>
              </a:ext>
            </a:extLst>
          </a:blip>
          <a:srcRect l="48107" t="21899" r="27049" b="25685"/>
          <a:stretch/>
        </p:blipFill>
        <p:spPr>
          <a:xfrm rot="611416">
            <a:off x="8508890" y="2645747"/>
            <a:ext cx="488486" cy="621572"/>
          </a:xfrm>
          <a:prstGeom prst="rect">
            <a:avLst/>
          </a:prstGeom>
        </p:spPr>
      </p:pic>
      <p:sp>
        <p:nvSpPr>
          <p:cNvPr id="30" name="Rectangle 29"/>
          <p:cNvSpPr/>
          <p:nvPr/>
        </p:nvSpPr>
        <p:spPr>
          <a:xfrm>
            <a:off x="7651840" y="3251427"/>
            <a:ext cx="1745991" cy="276999"/>
          </a:xfrm>
          <a:prstGeom prst="rect">
            <a:avLst/>
          </a:prstGeom>
        </p:spPr>
        <p:txBody>
          <a:bodyPr wrap="none">
            <a:spAutoFit/>
          </a:bodyPr>
          <a:lstStyle/>
          <a:p>
            <a:pPr lvl="1"/>
            <a:r>
              <a:rPr lang="en-US" sz="1200" dirty="0">
                <a:latin typeface="Museo Sans 900" panose="02000000000000000000" pitchFamily="50" charset="0"/>
                <a:cs typeface="Calibri" panose="020F0502020204030204" pitchFamily="34" charset="0"/>
              </a:rPr>
              <a:t>Less expensive</a:t>
            </a:r>
          </a:p>
        </p:txBody>
      </p:sp>
      <p:pic>
        <p:nvPicPr>
          <p:cNvPr id="2056" name="Picture 8" descr="Love, Heart, Low Poly, Valentine, Romance, Red"/>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18371" t="15037" r="17579" b="31414"/>
          <a:stretch/>
        </p:blipFill>
        <p:spPr bwMode="auto">
          <a:xfrm>
            <a:off x="9808383" y="2591359"/>
            <a:ext cx="718594" cy="60079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9451424" y="3183359"/>
            <a:ext cx="1409905" cy="461665"/>
          </a:xfrm>
          <a:prstGeom prst="rect">
            <a:avLst/>
          </a:prstGeom>
        </p:spPr>
        <p:txBody>
          <a:bodyPr wrap="square">
            <a:spAutoFit/>
          </a:bodyPr>
          <a:lstStyle/>
          <a:p>
            <a:pPr marL="0" lvl="1" algn="ctr"/>
            <a:r>
              <a:rPr lang="en-US" sz="1200" dirty="0" smtClean="0">
                <a:latin typeface="Museo Sans 900" panose="02000000000000000000" pitchFamily="50" charset="0"/>
                <a:cs typeface="Calibri" panose="020F0502020204030204" pitchFamily="34" charset="0"/>
              </a:rPr>
              <a:t>Nutrition quality</a:t>
            </a:r>
            <a:endParaRPr lang="en-US" sz="1200" dirty="0">
              <a:latin typeface="Museo Sans 900" panose="02000000000000000000" pitchFamily="50" charset="0"/>
              <a:cs typeface="Calibri" panose="020F0502020204030204" pitchFamily="34" charset="0"/>
            </a:endParaRPr>
          </a:p>
        </p:txBody>
      </p:sp>
      <p:sp>
        <p:nvSpPr>
          <p:cNvPr id="24" name="Rectangle 23"/>
          <p:cNvSpPr/>
          <p:nvPr/>
        </p:nvSpPr>
        <p:spPr>
          <a:xfrm>
            <a:off x="145453" y="5271591"/>
            <a:ext cx="1733154" cy="461665"/>
          </a:xfrm>
          <a:prstGeom prst="rect">
            <a:avLst/>
          </a:prstGeom>
        </p:spPr>
        <p:txBody>
          <a:bodyPr wrap="square">
            <a:spAutoFit/>
          </a:bodyPr>
          <a:lstStyle/>
          <a:p>
            <a:pPr marL="84138" lvl="1" algn="ctr"/>
            <a:r>
              <a:rPr lang="en-US" sz="1200" dirty="0">
                <a:latin typeface="Museo Sans 900" panose="02000000000000000000" pitchFamily="50" charset="0"/>
                <a:cs typeface="Calibri" panose="020F0502020204030204" pitchFamily="34" charset="0"/>
              </a:rPr>
              <a:t>More expensive (if not in season)</a:t>
            </a:r>
          </a:p>
        </p:txBody>
      </p:sp>
      <p:sp>
        <p:nvSpPr>
          <p:cNvPr id="25" name="Rectangle 24"/>
          <p:cNvSpPr/>
          <p:nvPr/>
        </p:nvSpPr>
        <p:spPr>
          <a:xfrm>
            <a:off x="2326729" y="5257143"/>
            <a:ext cx="1649811" cy="276999"/>
          </a:xfrm>
          <a:prstGeom prst="rect">
            <a:avLst/>
          </a:prstGeom>
        </p:spPr>
        <p:txBody>
          <a:bodyPr wrap="none">
            <a:spAutoFit/>
          </a:bodyPr>
          <a:lstStyle/>
          <a:p>
            <a:pPr lvl="1"/>
            <a:r>
              <a:rPr lang="en-US" sz="1200" dirty="0">
                <a:latin typeface="Museo Sans 900" panose="02000000000000000000" pitchFamily="50" charset="0"/>
                <a:cs typeface="Calibri" panose="020F0502020204030204" pitchFamily="34" charset="0"/>
              </a:rPr>
              <a:t>Go bad faster</a:t>
            </a:r>
          </a:p>
        </p:txBody>
      </p:sp>
      <p:pic>
        <p:nvPicPr>
          <p:cNvPr id="2058" name="Picture 10" descr="Square, Plus, Orange, White, Symbol, Sig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948742" y="4487272"/>
            <a:ext cx="625243" cy="625243"/>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9381911" y="5240233"/>
            <a:ext cx="1035861" cy="276999"/>
          </a:xfrm>
          <a:prstGeom prst="rect">
            <a:avLst/>
          </a:prstGeom>
        </p:spPr>
        <p:txBody>
          <a:bodyPr wrap="none">
            <a:spAutoFit/>
          </a:bodyPr>
          <a:lstStyle/>
          <a:p>
            <a:pPr marL="0" lvl="1"/>
            <a:r>
              <a:rPr lang="en-US" sz="1200" dirty="0" smtClean="0">
                <a:latin typeface="Museo Sans 900" panose="02000000000000000000" pitchFamily="50" charset="0"/>
                <a:cs typeface="Calibri" panose="020F0502020204030204" pitchFamily="34" charset="0"/>
              </a:rPr>
              <a:t>Less choice</a:t>
            </a:r>
          </a:p>
        </p:txBody>
      </p:sp>
      <p:sp>
        <p:nvSpPr>
          <p:cNvPr id="37" name="Rectangle 36"/>
          <p:cNvSpPr/>
          <p:nvPr/>
        </p:nvSpPr>
        <p:spPr>
          <a:xfrm>
            <a:off x="10385763" y="5199583"/>
            <a:ext cx="1751201" cy="461665"/>
          </a:xfrm>
          <a:prstGeom prst="rect">
            <a:avLst/>
          </a:prstGeom>
        </p:spPr>
        <p:txBody>
          <a:bodyPr wrap="square">
            <a:spAutoFit/>
          </a:bodyPr>
          <a:lstStyle/>
          <a:p>
            <a:pPr marL="0" lvl="1" algn="ctr"/>
            <a:r>
              <a:rPr lang="en-US" sz="1200" dirty="0">
                <a:latin typeface="Museo Sans 900" panose="02000000000000000000" pitchFamily="50" charset="0"/>
                <a:cs typeface="Calibri" panose="020F0502020204030204" pitchFamily="34" charset="0"/>
              </a:rPr>
              <a:t>Added </a:t>
            </a:r>
            <a:r>
              <a:rPr lang="en-US" sz="1200" dirty="0" smtClean="0">
                <a:latin typeface="Museo Sans 900" panose="02000000000000000000" pitchFamily="50" charset="0"/>
                <a:cs typeface="Calibri" panose="020F0502020204030204" pitchFamily="34" charset="0"/>
              </a:rPr>
              <a:t>salt/sugar </a:t>
            </a:r>
            <a:r>
              <a:rPr lang="en-US" sz="1200" dirty="0">
                <a:latin typeface="Museo Sans 900" panose="02000000000000000000" pitchFamily="50" charset="0"/>
                <a:cs typeface="Calibri" panose="020F0502020204030204" pitchFamily="34" charset="0"/>
              </a:rPr>
              <a:t/>
            </a:r>
            <a:br>
              <a:rPr lang="en-US" sz="1200" dirty="0">
                <a:latin typeface="Museo Sans 900" panose="02000000000000000000" pitchFamily="50" charset="0"/>
                <a:cs typeface="Calibri" panose="020F0502020204030204" pitchFamily="34" charset="0"/>
              </a:rPr>
            </a:br>
            <a:endParaRPr lang="en-US" sz="1200" dirty="0">
              <a:latin typeface="Museo Sans 900" panose="02000000000000000000" pitchFamily="50" charset="0"/>
              <a:cs typeface="Calibri" panose="020F0502020204030204" pitchFamily="34" charset="0"/>
            </a:endParaRPr>
          </a:p>
        </p:txBody>
      </p:sp>
      <p:sp>
        <p:nvSpPr>
          <p:cNvPr id="38" name="Rectangle 37"/>
          <p:cNvSpPr/>
          <p:nvPr/>
        </p:nvSpPr>
        <p:spPr>
          <a:xfrm>
            <a:off x="8241997" y="5175351"/>
            <a:ext cx="1047159" cy="461665"/>
          </a:xfrm>
          <a:prstGeom prst="rect">
            <a:avLst/>
          </a:prstGeom>
        </p:spPr>
        <p:txBody>
          <a:bodyPr wrap="square">
            <a:spAutoFit/>
          </a:bodyPr>
          <a:lstStyle/>
          <a:p>
            <a:pPr marL="0" lvl="1" algn="ctr"/>
            <a:r>
              <a:rPr lang="en-US" sz="1200" dirty="0" err="1" smtClean="0">
                <a:latin typeface="Museo Sans 900" panose="02000000000000000000" pitchFamily="50" charset="0"/>
                <a:cs typeface="Calibri" panose="020F0502020204030204" pitchFamily="34" charset="0"/>
              </a:rPr>
              <a:t>Flavour</a:t>
            </a:r>
            <a:r>
              <a:rPr lang="en-US" sz="1200" dirty="0" smtClean="0">
                <a:latin typeface="Museo Sans 900" panose="02000000000000000000" pitchFamily="50" charset="0"/>
                <a:cs typeface="Calibri" panose="020F0502020204030204" pitchFamily="34" charset="0"/>
              </a:rPr>
              <a:t>/</a:t>
            </a:r>
            <a:br>
              <a:rPr lang="en-US" sz="1200" dirty="0" smtClean="0">
                <a:latin typeface="Museo Sans 900" panose="02000000000000000000" pitchFamily="50" charset="0"/>
                <a:cs typeface="Calibri" panose="020F0502020204030204" pitchFamily="34" charset="0"/>
              </a:rPr>
            </a:br>
            <a:r>
              <a:rPr lang="en-US" sz="1200" dirty="0" smtClean="0">
                <a:latin typeface="Museo Sans 900" panose="02000000000000000000" pitchFamily="50" charset="0"/>
                <a:cs typeface="Calibri" panose="020F0502020204030204" pitchFamily="34" charset="0"/>
              </a:rPr>
              <a:t>Texture</a:t>
            </a:r>
          </a:p>
        </p:txBody>
      </p:sp>
      <p:pic>
        <p:nvPicPr>
          <p:cNvPr id="40" name="Picture 10" descr="Square, Plus, Orange, White, Symbol, Sig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05208" y="4400621"/>
            <a:ext cx="625243" cy="625243"/>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398374" y="5046114"/>
            <a:ext cx="1495281" cy="461665"/>
          </a:xfrm>
          <a:prstGeom prst="rect">
            <a:avLst/>
          </a:prstGeom>
        </p:spPr>
        <p:txBody>
          <a:bodyPr wrap="none">
            <a:spAutoFit/>
          </a:bodyPr>
          <a:lstStyle/>
          <a:p>
            <a:pPr marL="0" lvl="1"/>
            <a:r>
              <a:rPr lang="en-US" sz="1200" dirty="0">
                <a:latin typeface="Museo Sans 900" panose="02000000000000000000" pitchFamily="50" charset="0"/>
                <a:cs typeface="Calibri" panose="020F0502020204030204" pitchFamily="34" charset="0"/>
              </a:rPr>
              <a:t>Added salt/sugar </a:t>
            </a:r>
            <a:br>
              <a:rPr lang="en-US" sz="1200" dirty="0">
                <a:latin typeface="Museo Sans 900" panose="02000000000000000000" pitchFamily="50" charset="0"/>
                <a:cs typeface="Calibri" panose="020F0502020204030204" pitchFamily="34" charset="0"/>
              </a:rPr>
            </a:br>
            <a:endParaRPr lang="en-US" sz="1200" dirty="0">
              <a:latin typeface="Museo Sans 900" panose="02000000000000000000" pitchFamily="50" charset="0"/>
              <a:cs typeface="Calibri" panose="020F0502020204030204" pitchFamily="34" charset="0"/>
            </a:endParaRPr>
          </a:p>
        </p:txBody>
      </p:sp>
      <p:pic>
        <p:nvPicPr>
          <p:cNvPr id="45" name="Picture 14" descr="Checklist, Lists, Business, Form, Checkbox, Documen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876602">
            <a:off x="9595574" y="4373550"/>
            <a:ext cx="713942" cy="87530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Love, Heart, Low Poly, Valentine, Romance, Red"/>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18371" t="15037" r="17579" b="31414"/>
          <a:stretch/>
        </p:blipFill>
        <p:spPr bwMode="auto">
          <a:xfrm>
            <a:off x="5641164" y="4459741"/>
            <a:ext cx="718594" cy="600791"/>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5284205" y="5055567"/>
            <a:ext cx="1409905" cy="461665"/>
          </a:xfrm>
          <a:prstGeom prst="rect">
            <a:avLst/>
          </a:prstGeom>
        </p:spPr>
        <p:txBody>
          <a:bodyPr wrap="square">
            <a:spAutoFit/>
          </a:bodyPr>
          <a:lstStyle/>
          <a:p>
            <a:pPr marL="0" lvl="1" algn="ctr"/>
            <a:r>
              <a:rPr lang="en-US" sz="1200" dirty="0" smtClean="0">
                <a:latin typeface="Museo Sans 900" panose="02000000000000000000" pitchFamily="50" charset="0"/>
                <a:cs typeface="Calibri" panose="020F0502020204030204" pitchFamily="34" charset="0"/>
              </a:rPr>
              <a:t>Nutrition quality</a:t>
            </a:r>
            <a:endParaRPr lang="en-US" sz="1200" dirty="0">
              <a:latin typeface="Museo Sans 900" panose="02000000000000000000" pitchFamily="50" charset="0"/>
              <a:cs typeface="Calibri" panose="020F0502020204030204" pitchFamily="34" charset="0"/>
            </a:endParaRPr>
          </a:p>
        </p:txBody>
      </p:sp>
      <p:pic>
        <p:nvPicPr>
          <p:cNvPr id="2064" name="Picture 16" descr="Question, Question Mark, Punctuation, Grunge, Mar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67683" y="4466434"/>
            <a:ext cx="347773" cy="615225"/>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p:cNvSpPr/>
          <p:nvPr/>
        </p:nvSpPr>
        <p:spPr>
          <a:xfrm>
            <a:off x="4297844" y="5055567"/>
            <a:ext cx="1047159" cy="461665"/>
          </a:xfrm>
          <a:prstGeom prst="rect">
            <a:avLst/>
          </a:prstGeom>
        </p:spPr>
        <p:txBody>
          <a:bodyPr wrap="square">
            <a:spAutoFit/>
          </a:bodyPr>
          <a:lstStyle/>
          <a:p>
            <a:pPr marL="0" lvl="1" algn="ctr"/>
            <a:r>
              <a:rPr lang="en-US" sz="1200" dirty="0" err="1" smtClean="0">
                <a:latin typeface="Museo Sans 900" panose="02000000000000000000" pitchFamily="50" charset="0"/>
                <a:cs typeface="Calibri" panose="020F0502020204030204" pitchFamily="34" charset="0"/>
              </a:rPr>
              <a:t>Flavour</a:t>
            </a:r>
            <a:r>
              <a:rPr lang="en-US" sz="1200" dirty="0" smtClean="0">
                <a:latin typeface="Museo Sans 900" panose="02000000000000000000" pitchFamily="50" charset="0"/>
                <a:cs typeface="Calibri" panose="020F0502020204030204" pitchFamily="34" charset="0"/>
              </a:rPr>
              <a:t>/</a:t>
            </a:r>
            <a:br>
              <a:rPr lang="en-US" sz="1200" dirty="0" smtClean="0">
                <a:latin typeface="Museo Sans 900" panose="02000000000000000000" pitchFamily="50" charset="0"/>
                <a:cs typeface="Calibri" panose="020F0502020204030204" pitchFamily="34" charset="0"/>
              </a:rPr>
            </a:br>
            <a:r>
              <a:rPr lang="en-US" sz="1200" dirty="0" smtClean="0">
                <a:latin typeface="Museo Sans 900" panose="02000000000000000000" pitchFamily="50" charset="0"/>
                <a:cs typeface="Calibri" panose="020F0502020204030204" pitchFamily="34" charset="0"/>
              </a:rPr>
              <a:t>Texture</a:t>
            </a:r>
          </a:p>
        </p:txBody>
      </p:sp>
      <p:pic>
        <p:nvPicPr>
          <p:cNvPr id="2068" name="Picture 20" descr="Health Png - Quality of life Health food Nutrition Chá» á» - health"/>
          <p:cNvPicPr>
            <a:picLocks noChangeAspect="1" noChangeArrowheads="1"/>
          </p:cNvPicPr>
          <p:nvPr/>
        </p:nvPicPr>
        <p:blipFill rotWithShape="1">
          <a:blip r:embed="rId15">
            <a:biLevel thresh="75000"/>
            <a:extLst>
              <a:ext uri="{BEBA8EAE-BF5A-486C-A8C5-ECC9F3942E4B}">
                <a14:imgProps xmlns:a14="http://schemas.microsoft.com/office/drawing/2010/main">
                  <a14:imgLayer r:embed="rId16">
                    <a14:imgEffect>
                      <a14:backgroundRemoval t="61731" b="99423" l="48889" r="68889">
                        <a14:foregroundMark x1="54111" y1="67500" x2="63778" y2="87115"/>
                        <a14:foregroundMark x1="64667" y1="72115" x2="52222" y2="85385"/>
                        <a14:foregroundMark x1="60667" y1="68654" x2="60667" y2="86538"/>
                        <a14:foregroundMark x1="58889" y1="68654" x2="57444" y2="87115"/>
                      </a14:backgroundRemoval>
                    </a14:imgEffect>
                  </a14:imgLayer>
                </a14:imgProps>
              </a:ext>
              <a:ext uri="{28A0092B-C50C-407E-A947-70E740481C1C}">
                <a14:useLocalDpi xmlns:a14="http://schemas.microsoft.com/office/drawing/2010/main" val="0"/>
              </a:ext>
            </a:extLst>
          </a:blip>
          <a:srcRect l="48296" t="61966" r="30704"/>
          <a:stretch/>
        </p:blipFill>
        <p:spPr bwMode="auto">
          <a:xfrm>
            <a:off x="4369592" y="4352709"/>
            <a:ext cx="859618" cy="89954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0" descr="Health Png - Quality of life Health food Nutrition Chá» á» - health"/>
          <p:cNvPicPr>
            <a:picLocks noChangeAspect="1" noChangeArrowheads="1"/>
          </p:cNvPicPr>
          <p:nvPr/>
        </p:nvPicPr>
        <p:blipFill rotWithShape="1">
          <a:blip r:embed="rId15">
            <a:biLevel thresh="75000"/>
            <a:extLst>
              <a:ext uri="{BEBA8EAE-BF5A-486C-A8C5-ECC9F3942E4B}">
                <a14:imgProps xmlns:a14="http://schemas.microsoft.com/office/drawing/2010/main">
                  <a14:imgLayer r:embed="rId16">
                    <a14:imgEffect>
                      <a14:backgroundRemoval t="61731" b="99423" l="48889" r="68889">
                        <a14:foregroundMark x1="54111" y1="67500" x2="63778" y2="87115"/>
                        <a14:foregroundMark x1="64667" y1="72115" x2="52222" y2="85385"/>
                        <a14:foregroundMark x1="60667" y1="68654" x2="60667" y2="86538"/>
                        <a14:foregroundMark x1="58889" y1="68654" x2="57444" y2="87115"/>
                      </a14:backgroundRemoval>
                    </a14:imgEffect>
                  </a14:imgLayer>
                </a14:imgProps>
              </a:ext>
              <a:ext uri="{28A0092B-C50C-407E-A947-70E740481C1C}">
                <a14:useLocalDpi xmlns:a14="http://schemas.microsoft.com/office/drawing/2010/main" val="0"/>
              </a:ext>
            </a:extLst>
          </a:blip>
          <a:srcRect l="48296" t="61966" r="30704"/>
          <a:stretch/>
        </p:blipFill>
        <p:spPr bwMode="auto">
          <a:xfrm>
            <a:off x="8289214" y="4395449"/>
            <a:ext cx="859618" cy="899546"/>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p:cNvSpPr/>
          <p:nvPr/>
        </p:nvSpPr>
        <p:spPr>
          <a:xfrm>
            <a:off x="1736921" y="5172181"/>
            <a:ext cx="1047159" cy="461665"/>
          </a:xfrm>
          <a:prstGeom prst="rect">
            <a:avLst/>
          </a:prstGeom>
        </p:spPr>
        <p:txBody>
          <a:bodyPr wrap="square">
            <a:spAutoFit/>
          </a:bodyPr>
          <a:lstStyle/>
          <a:p>
            <a:pPr marL="0" lvl="1" algn="ctr"/>
            <a:r>
              <a:rPr lang="en-US" sz="1200" dirty="0" err="1" smtClean="0">
                <a:latin typeface="Museo Sans 900" panose="02000000000000000000" pitchFamily="50" charset="0"/>
                <a:cs typeface="Calibri" panose="020F0502020204030204" pitchFamily="34" charset="0"/>
              </a:rPr>
              <a:t>Flavour</a:t>
            </a:r>
            <a:r>
              <a:rPr lang="en-US" sz="1200" dirty="0" smtClean="0">
                <a:latin typeface="Museo Sans 900" panose="02000000000000000000" pitchFamily="50" charset="0"/>
                <a:cs typeface="Calibri" panose="020F0502020204030204" pitchFamily="34" charset="0"/>
              </a:rPr>
              <a:t>/</a:t>
            </a:r>
            <a:br>
              <a:rPr lang="en-US" sz="1200" dirty="0" smtClean="0">
                <a:latin typeface="Museo Sans 900" panose="02000000000000000000" pitchFamily="50" charset="0"/>
                <a:cs typeface="Calibri" panose="020F0502020204030204" pitchFamily="34" charset="0"/>
              </a:rPr>
            </a:br>
            <a:r>
              <a:rPr lang="en-US" sz="1200" dirty="0" smtClean="0">
                <a:latin typeface="Museo Sans 900" panose="02000000000000000000" pitchFamily="50" charset="0"/>
                <a:cs typeface="Calibri" panose="020F0502020204030204" pitchFamily="34" charset="0"/>
              </a:rPr>
              <a:t>Texture</a:t>
            </a:r>
          </a:p>
        </p:txBody>
      </p:sp>
      <p:pic>
        <p:nvPicPr>
          <p:cNvPr id="55" name="Picture 20" descr="Health Png - Quality of life Health food Nutrition Chá» á» - health"/>
          <p:cNvPicPr>
            <a:picLocks noChangeAspect="1" noChangeArrowheads="1"/>
          </p:cNvPicPr>
          <p:nvPr/>
        </p:nvPicPr>
        <p:blipFill rotWithShape="1">
          <a:blip r:embed="rId15">
            <a:biLevel thresh="75000"/>
            <a:extLst>
              <a:ext uri="{BEBA8EAE-BF5A-486C-A8C5-ECC9F3942E4B}">
                <a14:imgProps xmlns:a14="http://schemas.microsoft.com/office/drawing/2010/main">
                  <a14:imgLayer r:embed="rId16">
                    <a14:imgEffect>
                      <a14:backgroundRemoval t="61731" b="99423" l="48889" r="68889">
                        <a14:foregroundMark x1="54111" y1="67500" x2="63778" y2="87115"/>
                        <a14:foregroundMark x1="64667" y1="72115" x2="52222" y2="85385"/>
                        <a14:foregroundMark x1="60667" y1="68654" x2="60667" y2="86538"/>
                        <a14:foregroundMark x1="58889" y1="68654" x2="57444" y2="87115"/>
                      </a14:backgroundRemoval>
                    </a14:imgEffect>
                  </a14:imgLayer>
                </a14:imgProps>
              </a:ext>
              <a:ext uri="{28A0092B-C50C-407E-A947-70E740481C1C}">
                <a14:useLocalDpi xmlns:a14="http://schemas.microsoft.com/office/drawing/2010/main" val="0"/>
              </a:ext>
            </a:extLst>
          </a:blip>
          <a:srcRect l="48296" t="61966" r="30704"/>
          <a:stretch/>
        </p:blipFill>
        <p:spPr bwMode="auto">
          <a:xfrm>
            <a:off x="1808669" y="4487272"/>
            <a:ext cx="859618" cy="89954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8004564" y="5990665"/>
            <a:ext cx="3868958" cy="523220"/>
          </a:xfrm>
          <a:prstGeom prst="rect">
            <a:avLst/>
          </a:prstGeom>
        </p:spPr>
        <p:txBody>
          <a:bodyPr wrap="square">
            <a:spAutoFit/>
          </a:bodyPr>
          <a:lstStyle/>
          <a:p>
            <a:pPr marL="128016" lvl="1" indent="0" algn="ctr">
              <a:buNone/>
            </a:pPr>
            <a:r>
              <a:rPr lang="en-US" sz="1400" b="1" i="1" dirty="0">
                <a:latin typeface="Museo Sans 300" panose="02000000000000000000" pitchFamily="50" charset="0"/>
                <a:cs typeface="Calibri" panose="020F0502020204030204" pitchFamily="34" charset="0"/>
              </a:rPr>
              <a:t>TIP: </a:t>
            </a:r>
            <a:r>
              <a:rPr lang="en-US" sz="1400" b="1" i="1" dirty="0" smtClean="0">
                <a:latin typeface="Museo Sans 300" panose="02000000000000000000" pitchFamily="50" charset="0"/>
                <a:cs typeface="Calibri" panose="020F0502020204030204" pitchFamily="34" charset="0"/>
              </a:rPr>
              <a:t>Check </a:t>
            </a:r>
            <a:r>
              <a:rPr lang="en-US" sz="1400" b="1" i="1" dirty="0">
                <a:latin typeface="Museo Sans 300" panose="02000000000000000000" pitchFamily="50" charset="0"/>
                <a:cs typeface="Calibri" panose="020F0502020204030204" pitchFamily="34" charset="0"/>
              </a:rPr>
              <a:t>the ingredient list and look for minimal salt and </a:t>
            </a:r>
            <a:r>
              <a:rPr lang="en-US" sz="1400" b="1" i="1" dirty="0" smtClean="0">
                <a:latin typeface="Museo Sans 300" panose="02000000000000000000" pitchFamily="50" charset="0"/>
                <a:cs typeface="Calibri" panose="020F0502020204030204" pitchFamily="34" charset="0"/>
              </a:rPr>
              <a:t>sugar</a:t>
            </a:r>
            <a:endParaRPr lang="en-US" sz="1400" b="1" i="1" dirty="0">
              <a:latin typeface="Museo Sans 300" panose="02000000000000000000" pitchFamily="50" charset="0"/>
              <a:cs typeface="Calibri" panose="020F0502020204030204" pitchFamily="34" charset="0"/>
            </a:endParaRPr>
          </a:p>
        </p:txBody>
      </p:sp>
      <p:sp>
        <p:nvSpPr>
          <p:cNvPr id="2048" name="Rectangle 2047"/>
          <p:cNvSpPr/>
          <p:nvPr/>
        </p:nvSpPr>
        <p:spPr>
          <a:xfrm>
            <a:off x="3953751" y="5969360"/>
            <a:ext cx="3976850" cy="523220"/>
          </a:xfrm>
          <a:prstGeom prst="rect">
            <a:avLst/>
          </a:prstGeom>
        </p:spPr>
        <p:txBody>
          <a:bodyPr wrap="square">
            <a:spAutoFit/>
          </a:bodyPr>
          <a:lstStyle/>
          <a:p>
            <a:pPr marL="128016" lvl="1" indent="0" algn="ctr">
              <a:buNone/>
            </a:pPr>
            <a:r>
              <a:rPr lang="en-US" sz="1400" b="1" i="1" dirty="0">
                <a:latin typeface="Museo Sans 300" panose="02000000000000000000" pitchFamily="50" charset="0"/>
                <a:cs typeface="Calibri" panose="020F0502020204030204" pitchFamily="34" charset="0"/>
              </a:rPr>
              <a:t>TIP: </a:t>
            </a:r>
            <a:r>
              <a:rPr lang="en-US" sz="1400" b="1" i="1" dirty="0" smtClean="0">
                <a:latin typeface="Museo Sans 300" panose="02000000000000000000" pitchFamily="50" charset="0"/>
                <a:cs typeface="Calibri" panose="020F0502020204030204" pitchFamily="34" charset="0"/>
              </a:rPr>
              <a:t>Check </a:t>
            </a:r>
            <a:r>
              <a:rPr lang="en-US" sz="1400" b="1" i="1" dirty="0">
                <a:latin typeface="Museo Sans 300" panose="02000000000000000000" pitchFamily="50" charset="0"/>
                <a:cs typeface="Calibri" panose="020F0502020204030204" pitchFamily="34" charset="0"/>
              </a:rPr>
              <a:t>the ingredient list and look for minimal salt and </a:t>
            </a:r>
            <a:r>
              <a:rPr lang="en-US" sz="1400" b="1" i="1" dirty="0" smtClean="0">
                <a:latin typeface="Museo Sans 300" panose="02000000000000000000" pitchFamily="50" charset="0"/>
                <a:cs typeface="Calibri" panose="020F0502020204030204" pitchFamily="34" charset="0"/>
              </a:rPr>
              <a:t>sugar</a:t>
            </a:r>
            <a:endParaRPr lang="en-US" sz="1400" b="1" i="1" dirty="0">
              <a:latin typeface="Museo Sans 300" panose="02000000000000000000" pitchFamily="50" charset="0"/>
              <a:cs typeface="Calibri" panose="020F0502020204030204" pitchFamily="34" charset="0"/>
            </a:endParaRPr>
          </a:p>
        </p:txBody>
      </p:sp>
      <p:sp>
        <p:nvSpPr>
          <p:cNvPr id="2049" name="Rectangle 2048"/>
          <p:cNvSpPr/>
          <p:nvPr/>
        </p:nvSpPr>
        <p:spPr>
          <a:xfrm>
            <a:off x="439909" y="5973746"/>
            <a:ext cx="3378617" cy="307777"/>
          </a:xfrm>
          <a:prstGeom prst="rect">
            <a:avLst/>
          </a:prstGeom>
        </p:spPr>
        <p:txBody>
          <a:bodyPr wrap="none">
            <a:spAutoFit/>
          </a:bodyPr>
          <a:lstStyle/>
          <a:p>
            <a:pPr marL="128016" lvl="1" indent="0" algn="ctr">
              <a:buNone/>
            </a:pPr>
            <a:r>
              <a:rPr lang="en-US" sz="1400" b="1" i="1" dirty="0">
                <a:latin typeface="Museo Sans 300" panose="02000000000000000000" pitchFamily="50" charset="0"/>
                <a:cs typeface="Calibri" panose="020F0502020204030204" pitchFamily="34" charset="0"/>
              </a:rPr>
              <a:t>TIP: Shop in season to save </a:t>
            </a:r>
            <a:r>
              <a:rPr lang="en-US" sz="1400" b="1" i="1" dirty="0" smtClean="0">
                <a:latin typeface="Museo Sans 300" panose="02000000000000000000" pitchFamily="50" charset="0"/>
                <a:cs typeface="Calibri" panose="020F0502020204030204" pitchFamily="34" charset="0"/>
              </a:rPr>
              <a:t>money</a:t>
            </a:r>
            <a:endParaRPr lang="en-US" sz="1400" b="1" i="1" dirty="0">
              <a:latin typeface="Museo Sans 300" panose="02000000000000000000" pitchFamily="50" charset="0"/>
              <a:cs typeface="Calibri" panose="020F0502020204030204" pitchFamily="34" charset="0"/>
            </a:endParaRPr>
          </a:p>
        </p:txBody>
      </p:sp>
      <p:sp>
        <p:nvSpPr>
          <p:cNvPr id="2051" name="Rectangle 2050"/>
          <p:cNvSpPr/>
          <p:nvPr/>
        </p:nvSpPr>
        <p:spPr>
          <a:xfrm>
            <a:off x="242822" y="2136585"/>
            <a:ext cx="829971" cy="338554"/>
          </a:xfrm>
          <a:prstGeom prst="rect">
            <a:avLst/>
          </a:prstGeom>
        </p:spPr>
        <p:txBody>
          <a:bodyPr wrap="none">
            <a:spAutoFit/>
          </a:bodyPr>
          <a:lstStyle/>
          <a:p>
            <a:pPr marL="128016" lvl="1" indent="0">
              <a:buNone/>
            </a:pPr>
            <a:r>
              <a:rPr lang="en-US" sz="1600" b="1" dirty="0">
                <a:latin typeface="Calibri" panose="020F0502020204030204" pitchFamily="34" charset="0"/>
                <a:cs typeface="Calibri" panose="020F0502020204030204" pitchFamily="34" charset="0"/>
              </a:rPr>
              <a:t>PROS:</a:t>
            </a:r>
          </a:p>
        </p:txBody>
      </p:sp>
      <p:sp>
        <p:nvSpPr>
          <p:cNvPr id="2053" name="Rectangle 2052"/>
          <p:cNvSpPr/>
          <p:nvPr/>
        </p:nvSpPr>
        <p:spPr>
          <a:xfrm>
            <a:off x="242822" y="3974937"/>
            <a:ext cx="849720" cy="338554"/>
          </a:xfrm>
          <a:prstGeom prst="rect">
            <a:avLst/>
          </a:prstGeom>
        </p:spPr>
        <p:txBody>
          <a:bodyPr wrap="none">
            <a:spAutoFit/>
          </a:bodyPr>
          <a:lstStyle/>
          <a:p>
            <a:pPr marL="128016" lvl="1" indent="0">
              <a:buNone/>
            </a:pPr>
            <a:r>
              <a:rPr lang="en-US" sz="1600" b="1" dirty="0">
                <a:latin typeface="Calibri" panose="020F0502020204030204" pitchFamily="34" charset="0"/>
                <a:cs typeface="Calibri" panose="020F0502020204030204" pitchFamily="34" charset="0"/>
              </a:rPr>
              <a:t>CONS:</a:t>
            </a:r>
          </a:p>
        </p:txBody>
      </p:sp>
      <p:sp>
        <p:nvSpPr>
          <p:cNvPr id="63" name="Rectangle 62"/>
          <p:cNvSpPr/>
          <p:nvPr/>
        </p:nvSpPr>
        <p:spPr>
          <a:xfrm>
            <a:off x="4079776" y="2134366"/>
            <a:ext cx="829971" cy="338554"/>
          </a:xfrm>
          <a:prstGeom prst="rect">
            <a:avLst/>
          </a:prstGeom>
        </p:spPr>
        <p:txBody>
          <a:bodyPr wrap="none">
            <a:spAutoFit/>
          </a:bodyPr>
          <a:lstStyle/>
          <a:p>
            <a:pPr marL="128016" lvl="1" indent="0">
              <a:buNone/>
            </a:pPr>
            <a:r>
              <a:rPr lang="en-US" sz="1600" b="1" dirty="0">
                <a:latin typeface="Calibri" panose="020F0502020204030204" pitchFamily="34" charset="0"/>
                <a:cs typeface="Calibri" panose="020F0502020204030204" pitchFamily="34" charset="0"/>
              </a:rPr>
              <a:t>PROS:</a:t>
            </a:r>
          </a:p>
        </p:txBody>
      </p:sp>
      <p:sp>
        <p:nvSpPr>
          <p:cNvPr id="64" name="Rectangle 63"/>
          <p:cNvSpPr/>
          <p:nvPr/>
        </p:nvSpPr>
        <p:spPr>
          <a:xfrm>
            <a:off x="4079776" y="3972718"/>
            <a:ext cx="849720" cy="338554"/>
          </a:xfrm>
          <a:prstGeom prst="rect">
            <a:avLst/>
          </a:prstGeom>
        </p:spPr>
        <p:txBody>
          <a:bodyPr wrap="none">
            <a:spAutoFit/>
          </a:bodyPr>
          <a:lstStyle/>
          <a:p>
            <a:pPr marL="128016" lvl="1" indent="0">
              <a:buNone/>
            </a:pPr>
            <a:r>
              <a:rPr lang="en-US" sz="1600" b="1" dirty="0">
                <a:latin typeface="Calibri" panose="020F0502020204030204" pitchFamily="34" charset="0"/>
                <a:cs typeface="Calibri" panose="020F0502020204030204" pitchFamily="34" charset="0"/>
              </a:rPr>
              <a:t>CONS:</a:t>
            </a:r>
          </a:p>
        </p:txBody>
      </p:sp>
      <p:sp>
        <p:nvSpPr>
          <p:cNvPr id="65" name="Rectangle 64"/>
          <p:cNvSpPr/>
          <p:nvPr/>
        </p:nvSpPr>
        <p:spPr>
          <a:xfrm>
            <a:off x="8006683" y="2148263"/>
            <a:ext cx="829971" cy="338554"/>
          </a:xfrm>
          <a:prstGeom prst="rect">
            <a:avLst/>
          </a:prstGeom>
        </p:spPr>
        <p:txBody>
          <a:bodyPr wrap="none">
            <a:spAutoFit/>
          </a:bodyPr>
          <a:lstStyle/>
          <a:p>
            <a:pPr marL="128016" lvl="1" indent="0">
              <a:buNone/>
            </a:pPr>
            <a:r>
              <a:rPr lang="en-US" sz="1600" b="1" dirty="0">
                <a:latin typeface="Calibri" panose="020F0502020204030204" pitchFamily="34" charset="0"/>
                <a:cs typeface="Calibri" panose="020F0502020204030204" pitchFamily="34" charset="0"/>
              </a:rPr>
              <a:t>PROS:</a:t>
            </a:r>
          </a:p>
        </p:txBody>
      </p:sp>
      <p:sp>
        <p:nvSpPr>
          <p:cNvPr id="66" name="Rectangle 65"/>
          <p:cNvSpPr/>
          <p:nvPr/>
        </p:nvSpPr>
        <p:spPr>
          <a:xfrm>
            <a:off x="8006683" y="3986615"/>
            <a:ext cx="849720" cy="338554"/>
          </a:xfrm>
          <a:prstGeom prst="rect">
            <a:avLst/>
          </a:prstGeom>
        </p:spPr>
        <p:txBody>
          <a:bodyPr wrap="none">
            <a:spAutoFit/>
          </a:bodyPr>
          <a:lstStyle/>
          <a:p>
            <a:pPr marL="128016" lvl="1" indent="0">
              <a:buNone/>
            </a:pPr>
            <a:r>
              <a:rPr lang="en-US" sz="1600" b="1" dirty="0">
                <a:latin typeface="Calibri" panose="020F0502020204030204" pitchFamily="34" charset="0"/>
                <a:cs typeface="Calibri" panose="020F0502020204030204" pitchFamily="34" charset="0"/>
              </a:rPr>
              <a:t>CONS:</a:t>
            </a:r>
          </a:p>
        </p:txBody>
      </p:sp>
      <p:pic>
        <p:nvPicPr>
          <p:cNvPr id="73" name="Picture 8" descr="Love, Heart, Low Poly, Valentine, Romance, Red"/>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18371" t="15037" r="17579" b="31414"/>
          <a:stretch/>
        </p:blipFill>
        <p:spPr bwMode="auto">
          <a:xfrm>
            <a:off x="2914602" y="2731457"/>
            <a:ext cx="718594" cy="600791"/>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p:cNvSpPr/>
          <p:nvPr/>
        </p:nvSpPr>
        <p:spPr>
          <a:xfrm>
            <a:off x="2537253" y="3327375"/>
            <a:ext cx="1548496" cy="461665"/>
          </a:xfrm>
          <a:prstGeom prst="rect">
            <a:avLst/>
          </a:prstGeom>
        </p:spPr>
        <p:txBody>
          <a:bodyPr wrap="square">
            <a:spAutoFit/>
          </a:bodyPr>
          <a:lstStyle/>
          <a:p>
            <a:pPr marL="0" lvl="1" algn="ctr"/>
            <a:r>
              <a:rPr lang="en-US" sz="1200" dirty="0" smtClean="0">
                <a:latin typeface="Museo Sans 900" panose="02000000000000000000" pitchFamily="50" charset="0"/>
                <a:cs typeface="Calibri" panose="020F0502020204030204" pitchFamily="34" charset="0"/>
              </a:rPr>
              <a:t>Nutrition quality (if in season)</a:t>
            </a:r>
            <a:endParaRPr lang="en-US" sz="1200" dirty="0">
              <a:latin typeface="Museo Sans 900" panose="02000000000000000000" pitchFamily="50" charset="0"/>
              <a:cs typeface="Calibri" panose="020F0502020204030204" pitchFamily="34" charset="0"/>
            </a:endParaRPr>
          </a:p>
        </p:txBody>
      </p:sp>
      <p:sp>
        <p:nvSpPr>
          <p:cNvPr id="76" name="TextBox 75"/>
          <p:cNvSpPr txBox="1"/>
          <p:nvPr/>
        </p:nvSpPr>
        <p:spPr>
          <a:xfrm>
            <a:off x="0" y="-19741"/>
            <a:ext cx="12192000" cy="1200329"/>
          </a:xfrm>
          <a:prstGeom prst="rect">
            <a:avLst/>
          </a:prstGeom>
          <a:noFill/>
        </p:spPr>
        <p:txBody>
          <a:bodyPr wrap="square" rtlCol="0">
            <a:spAutoFit/>
          </a:bodyPr>
          <a:lstStyle/>
          <a:p>
            <a:pPr algn="ctr"/>
            <a:r>
              <a:rPr lang="en-US" sz="7200" b="1" dirty="0" smtClean="0">
                <a:solidFill>
                  <a:srgbClr val="3E4662"/>
                </a:solidFill>
                <a:latin typeface="Museo Sans 900" panose="02000000000000000000" pitchFamily="50" charset="0"/>
              </a:rPr>
              <a:t>WHICH IS BEST?</a:t>
            </a:r>
            <a:endParaRPr lang="en-US" sz="7200" b="1" dirty="0">
              <a:solidFill>
                <a:srgbClr val="3E4662"/>
              </a:solidFill>
              <a:latin typeface="Museo Sans 900" panose="02000000000000000000" pitchFamily="50" charset="0"/>
            </a:endParaRPr>
          </a:p>
        </p:txBody>
      </p:sp>
    </p:spTree>
    <p:extLst>
      <p:ext uri="{BB962C8B-B14F-4D97-AF65-F5344CB8AC3E}">
        <p14:creationId xmlns:p14="http://schemas.microsoft.com/office/powerpoint/2010/main" val="198295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5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6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06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05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P spid="22" grpId="0"/>
      <p:bldP spid="28" grpId="0"/>
      <p:bldP spid="30" grpId="0"/>
      <p:bldP spid="23" grpId="0"/>
      <p:bldP spid="24" grpId="0"/>
      <p:bldP spid="25" grpId="0"/>
      <p:bldP spid="36" grpId="0"/>
      <p:bldP spid="37" grpId="0"/>
      <p:bldP spid="38" grpId="0"/>
      <p:bldP spid="41" grpId="0"/>
      <p:bldP spid="48" grpId="0"/>
      <p:bldP spid="50" grpId="0"/>
      <p:bldP spid="54" grpId="0"/>
      <p:bldP spid="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t="3630"/>
          <a:stretch/>
        </p:blipFill>
        <p:spPr>
          <a:xfrm>
            <a:off x="-43392" y="-61957"/>
            <a:ext cx="12332080" cy="6978725"/>
          </a:xfrm>
          <a:prstGeom prst="rect">
            <a:avLst/>
          </a:prstGeom>
        </p:spPr>
      </p:pic>
      <p:sp>
        <p:nvSpPr>
          <p:cNvPr id="44" name="Rectangle 43"/>
          <p:cNvSpPr/>
          <p:nvPr/>
        </p:nvSpPr>
        <p:spPr>
          <a:xfrm>
            <a:off x="-24680" y="-99392"/>
            <a:ext cx="12241360" cy="6984776"/>
          </a:xfrm>
          <a:prstGeom prst="rect">
            <a:avLst/>
          </a:prstGeom>
          <a:solidFill>
            <a:srgbClr val="F8F8F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448923" y="2642299"/>
            <a:ext cx="3289106" cy="37973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393465" y="2666086"/>
            <a:ext cx="3289106" cy="379730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527891" y="2546912"/>
            <a:ext cx="3289106" cy="37973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83254" y="2021347"/>
            <a:ext cx="2457801" cy="622840"/>
          </a:xfrm>
          <a:prstGeom prst="rect">
            <a:avLst/>
          </a:prstGeom>
          <a:solidFill>
            <a:srgbClr val="F693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Museo Sans 900" panose="02000000000000000000" pitchFamily="50" charset="0"/>
              </a:rPr>
              <a:t>SHOP THE PERIMETER</a:t>
            </a:r>
          </a:p>
        </p:txBody>
      </p:sp>
      <p:sp>
        <p:nvSpPr>
          <p:cNvPr id="7" name="Oval 6"/>
          <p:cNvSpPr/>
          <p:nvPr/>
        </p:nvSpPr>
        <p:spPr>
          <a:xfrm>
            <a:off x="323215" y="1780460"/>
            <a:ext cx="1091830" cy="1091830"/>
          </a:xfrm>
          <a:prstGeom prst="ellipse">
            <a:avLst/>
          </a:prstGeom>
          <a:solidFill>
            <a:srgbClr val="F05A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orange juice" panose="02000000000000000000" pitchFamily="2" charset="0"/>
                <a:cs typeface="Calibri" panose="020F0502020204030204" pitchFamily="34" charset="0"/>
              </a:rPr>
              <a:t>1</a:t>
            </a:r>
          </a:p>
        </p:txBody>
      </p:sp>
      <p:sp>
        <p:nvSpPr>
          <p:cNvPr id="32" name="Rectangle 31"/>
          <p:cNvSpPr/>
          <p:nvPr/>
        </p:nvSpPr>
        <p:spPr>
          <a:xfrm>
            <a:off x="5263969" y="2043246"/>
            <a:ext cx="2419682" cy="622840"/>
          </a:xfrm>
          <a:prstGeom prst="rect">
            <a:avLst/>
          </a:prstGeom>
          <a:solidFill>
            <a:srgbClr val="F6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Museo Sans 900" panose="02000000000000000000" pitchFamily="50" charset="0"/>
              </a:rPr>
              <a:t>THE INSIDE COUNTS</a:t>
            </a:r>
            <a:endParaRPr lang="en-US" sz="2400" b="1" dirty="0">
              <a:solidFill>
                <a:schemeClr val="bg1"/>
              </a:solidFill>
              <a:latin typeface="Museo Sans 900" panose="02000000000000000000" pitchFamily="50" charset="0"/>
            </a:endParaRPr>
          </a:p>
        </p:txBody>
      </p:sp>
      <p:sp>
        <p:nvSpPr>
          <p:cNvPr id="33" name="Rectangle 32"/>
          <p:cNvSpPr/>
          <p:nvPr/>
        </p:nvSpPr>
        <p:spPr>
          <a:xfrm>
            <a:off x="9379480" y="2019459"/>
            <a:ext cx="2452123" cy="622840"/>
          </a:xfrm>
          <a:prstGeom prst="rect">
            <a:avLst/>
          </a:prstGeom>
          <a:solidFill>
            <a:srgbClr val="F6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Museo Sans 900" panose="02000000000000000000" pitchFamily="50" charset="0"/>
              </a:rPr>
              <a:t>FRESH, CANNED, FROZEN</a:t>
            </a:r>
          </a:p>
        </p:txBody>
      </p:sp>
      <p:sp>
        <p:nvSpPr>
          <p:cNvPr id="29" name="Oval 28"/>
          <p:cNvSpPr/>
          <p:nvPr/>
        </p:nvSpPr>
        <p:spPr>
          <a:xfrm>
            <a:off x="4256972" y="1808778"/>
            <a:ext cx="1100900" cy="1100900"/>
          </a:xfrm>
          <a:prstGeom prst="ellipse">
            <a:avLst/>
          </a:prstGeom>
          <a:solidFill>
            <a:srgbClr val="F05A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orange juice" panose="02000000000000000000" pitchFamily="2" charset="0"/>
                <a:cs typeface="Calibri" panose="020F0502020204030204" pitchFamily="34" charset="0"/>
              </a:rPr>
              <a:t>2</a:t>
            </a:r>
            <a:endParaRPr lang="en-US" sz="8000" dirty="0">
              <a:latin typeface="orange juice" panose="02000000000000000000" pitchFamily="2" charset="0"/>
            </a:endParaRPr>
          </a:p>
        </p:txBody>
      </p:sp>
      <p:sp>
        <p:nvSpPr>
          <p:cNvPr id="30" name="Oval 29"/>
          <p:cNvSpPr/>
          <p:nvPr/>
        </p:nvSpPr>
        <p:spPr>
          <a:xfrm>
            <a:off x="8341594" y="1750829"/>
            <a:ext cx="1121461" cy="1121461"/>
          </a:xfrm>
          <a:prstGeom prst="ellipse">
            <a:avLst/>
          </a:prstGeom>
          <a:solidFill>
            <a:srgbClr val="F05A2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orange juice" panose="02000000000000000000" pitchFamily="2" charset="0"/>
                <a:cs typeface="Calibri" panose="020F0502020204030204" pitchFamily="34" charset="0"/>
              </a:rPr>
              <a:t>3</a:t>
            </a:r>
            <a:endParaRPr lang="en-US" sz="8000" dirty="0">
              <a:latin typeface="orange juice" panose="02000000000000000000" pitchFamily="2" charset="0"/>
            </a:endParaRPr>
          </a:p>
        </p:txBody>
      </p:sp>
      <p:sp>
        <p:nvSpPr>
          <p:cNvPr id="43" name="Rectangle 42"/>
          <p:cNvSpPr/>
          <p:nvPr/>
        </p:nvSpPr>
        <p:spPr>
          <a:xfrm>
            <a:off x="474768" y="608572"/>
            <a:ext cx="11717232" cy="1200329"/>
          </a:xfrm>
          <a:prstGeom prst="rect">
            <a:avLst/>
          </a:prstGeom>
        </p:spPr>
        <p:txBody>
          <a:bodyPr wrap="square">
            <a:spAutoFit/>
          </a:bodyPr>
          <a:lstStyle/>
          <a:p>
            <a:pPr algn="ctr"/>
            <a:r>
              <a:rPr lang="en-US" sz="7200" dirty="0">
                <a:latin typeface="Museo Sans 900" panose="02000000000000000000" pitchFamily="50" charset="0"/>
              </a:rPr>
              <a:t>KNOWLEDGE CHECK</a:t>
            </a:r>
          </a:p>
        </p:txBody>
      </p:sp>
      <p:grpSp>
        <p:nvGrpSpPr>
          <p:cNvPr id="19" name="Group 18"/>
          <p:cNvGrpSpPr/>
          <p:nvPr/>
        </p:nvGrpSpPr>
        <p:grpSpPr>
          <a:xfrm>
            <a:off x="781428" y="3419521"/>
            <a:ext cx="2644392" cy="1449193"/>
            <a:chOff x="323528" y="2084832"/>
            <a:chExt cx="8496944" cy="4656536"/>
          </a:xfrm>
        </p:grpSpPr>
        <p:sp>
          <p:nvSpPr>
            <p:cNvPr id="20" name="Rectangle 19"/>
            <p:cNvSpPr/>
            <p:nvPr/>
          </p:nvSpPr>
          <p:spPr>
            <a:xfrm>
              <a:off x="539552" y="3573016"/>
              <a:ext cx="1368152" cy="3024336"/>
            </a:xfrm>
            <a:prstGeom prst="rect">
              <a:avLst/>
            </a:prstGeom>
            <a:solidFill>
              <a:srgbClr val="5F9E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b="1" dirty="0"/>
            </a:p>
          </p:txBody>
        </p:sp>
        <p:sp>
          <p:nvSpPr>
            <p:cNvPr id="21" name="Rectangle 20"/>
            <p:cNvSpPr/>
            <p:nvPr/>
          </p:nvSpPr>
          <p:spPr>
            <a:xfrm>
              <a:off x="539552" y="2276872"/>
              <a:ext cx="1368152" cy="11521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2" name="Rectangle 21"/>
            <p:cNvSpPr/>
            <p:nvPr/>
          </p:nvSpPr>
          <p:spPr>
            <a:xfrm>
              <a:off x="2123728" y="2272636"/>
              <a:ext cx="2448272" cy="1152128"/>
            </a:xfrm>
            <a:prstGeom prst="rect">
              <a:avLst/>
            </a:prstGeom>
            <a:solidFill>
              <a:srgbClr val="C13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6" name="Rectangle 25"/>
            <p:cNvSpPr/>
            <p:nvPr/>
          </p:nvSpPr>
          <p:spPr>
            <a:xfrm>
              <a:off x="7236296" y="3573016"/>
              <a:ext cx="1368152" cy="30243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b="1" dirty="0"/>
            </a:p>
          </p:txBody>
        </p:sp>
        <p:sp>
          <p:nvSpPr>
            <p:cNvPr id="27" name="Rectangle 26"/>
            <p:cNvSpPr/>
            <p:nvPr/>
          </p:nvSpPr>
          <p:spPr>
            <a:xfrm>
              <a:off x="2771800" y="3717032"/>
              <a:ext cx="216024" cy="28803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ectangle 27"/>
            <p:cNvSpPr/>
            <p:nvPr/>
          </p:nvSpPr>
          <p:spPr>
            <a:xfrm>
              <a:off x="3695016" y="3717032"/>
              <a:ext cx="216024" cy="28803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Rectangle 30"/>
            <p:cNvSpPr/>
            <p:nvPr/>
          </p:nvSpPr>
          <p:spPr>
            <a:xfrm>
              <a:off x="4572000" y="3717032"/>
              <a:ext cx="216024" cy="28803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Rectangle 33"/>
            <p:cNvSpPr/>
            <p:nvPr/>
          </p:nvSpPr>
          <p:spPr>
            <a:xfrm>
              <a:off x="5495216" y="3717032"/>
              <a:ext cx="216024" cy="28803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Rectangle 34"/>
            <p:cNvSpPr/>
            <p:nvPr/>
          </p:nvSpPr>
          <p:spPr>
            <a:xfrm>
              <a:off x="6418432" y="3698742"/>
              <a:ext cx="216024" cy="28803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Rectangle 35"/>
            <p:cNvSpPr/>
            <p:nvPr/>
          </p:nvSpPr>
          <p:spPr>
            <a:xfrm>
              <a:off x="4788024" y="2272636"/>
              <a:ext cx="3816424" cy="115212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7" name="Rectangle 36"/>
            <p:cNvSpPr/>
            <p:nvPr/>
          </p:nvSpPr>
          <p:spPr>
            <a:xfrm>
              <a:off x="323528" y="2084832"/>
              <a:ext cx="8496944" cy="465653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4635414" y="3100933"/>
            <a:ext cx="2709702" cy="2800767"/>
          </a:xfrm>
          <a:prstGeom prst="rect">
            <a:avLst/>
          </a:prstGeom>
          <a:noFill/>
        </p:spPr>
        <p:txBody>
          <a:bodyPr wrap="square" rtlCol="0">
            <a:spAutoFit/>
          </a:bodyPr>
          <a:lstStyle/>
          <a:p>
            <a:pPr marL="285750" indent="-285750">
              <a:buClr>
                <a:srgbClr val="F05A28"/>
              </a:buClr>
              <a:buFont typeface="Symbol" panose="05050102010706020507" pitchFamily="18" charset="2"/>
              <a:buChar char=""/>
            </a:pPr>
            <a:r>
              <a:rPr lang="en-US" sz="2200" dirty="0">
                <a:latin typeface="Museo Sans 300" panose="02000000000000000000" pitchFamily="50" charset="0"/>
              </a:rPr>
              <a:t>No salt added</a:t>
            </a:r>
          </a:p>
          <a:p>
            <a:pPr marL="285750" indent="-285750">
              <a:buClr>
                <a:srgbClr val="F05A28"/>
              </a:buClr>
              <a:buFont typeface="Symbol" panose="05050102010706020507" pitchFamily="18" charset="2"/>
              <a:buChar char=""/>
            </a:pPr>
            <a:r>
              <a:rPr lang="en-US" sz="2200" dirty="0">
                <a:latin typeface="Museo Sans 300" panose="02000000000000000000" pitchFamily="50" charset="0"/>
              </a:rPr>
              <a:t>Canned or dried beans</a:t>
            </a:r>
          </a:p>
          <a:p>
            <a:pPr marL="285750" indent="-285750">
              <a:buClr>
                <a:srgbClr val="F05A28"/>
              </a:buClr>
              <a:buFont typeface="Symbol" panose="05050102010706020507" pitchFamily="18" charset="2"/>
              <a:buChar char=""/>
            </a:pPr>
            <a:r>
              <a:rPr lang="en-US" sz="2200" dirty="0">
                <a:latin typeface="Museo Sans 300" panose="02000000000000000000" pitchFamily="50" charset="0"/>
              </a:rPr>
              <a:t>Unsalted</a:t>
            </a:r>
          </a:p>
          <a:p>
            <a:pPr marL="285750" indent="-285750">
              <a:buClr>
                <a:srgbClr val="F05A28"/>
              </a:buClr>
              <a:buFont typeface="Symbol" panose="05050102010706020507" pitchFamily="18" charset="2"/>
              <a:buChar char=""/>
            </a:pPr>
            <a:r>
              <a:rPr lang="en-US" sz="2200" dirty="0">
                <a:latin typeface="Museo Sans 300" panose="02000000000000000000" pitchFamily="50" charset="0"/>
              </a:rPr>
              <a:t>Packed in juice or water</a:t>
            </a:r>
          </a:p>
          <a:p>
            <a:pPr marL="285750" indent="-285750">
              <a:buClr>
                <a:srgbClr val="F05A28"/>
              </a:buClr>
              <a:buFont typeface="Symbol" panose="05050102010706020507" pitchFamily="18" charset="2"/>
              <a:buChar char=""/>
            </a:pPr>
            <a:r>
              <a:rPr lang="en-US" sz="2200" dirty="0">
                <a:latin typeface="Museo Sans 300" panose="02000000000000000000" pitchFamily="50" charset="0"/>
              </a:rPr>
              <a:t>Whole grains</a:t>
            </a:r>
          </a:p>
          <a:p>
            <a:pPr marL="285750" indent="-285750">
              <a:buClr>
                <a:srgbClr val="F05A28"/>
              </a:buClr>
              <a:buFont typeface="Symbol" panose="05050102010706020507" pitchFamily="18" charset="2"/>
              <a:buChar char=""/>
            </a:pPr>
            <a:r>
              <a:rPr lang="en-US" sz="2200" dirty="0">
                <a:latin typeface="Museo Sans 300" panose="02000000000000000000" pitchFamily="50" charset="0"/>
              </a:rPr>
              <a:t>Canned fish</a:t>
            </a:r>
          </a:p>
        </p:txBody>
      </p:sp>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5517" y="3076382"/>
            <a:ext cx="975200" cy="1257582"/>
          </a:xfrm>
          <a:prstGeom prst="rect">
            <a:avLst/>
          </a:prstGeom>
        </p:spPr>
      </p:pic>
      <p:pic>
        <p:nvPicPr>
          <p:cNvPr id="40" name="Content Placeholder 3"/>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9522519" y="3282946"/>
            <a:ext cx="1649602" cy="1576404"/>
          </a:xfrm>
        </p:spPr>
      </p:pic>
      <p:pic>
        <p:nvPicPr>
          <p:cNvPr id="41" name="Picture 40" descr="A picture containing cup&#10;&#10;Description generated with high confidence">
            <a:extLst>
              <a:ext uri="{FF2B5EF4-FFF2-40B4-BE49-F238E27FC236}">
                <a16:creationId xmlns:a16="http://schemas.microsoft.com/office/drawing/2014/main" id="{C88FB2B1-BA57-4261-9DF5-3720B0CCEA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44884" y="5213920"/>
            <a:ext cx="676276" cy="835554"/>
          </a:xfrm>
          <a:prstGeom prst="rect">
            <a:avLst/>
          </a:prstGeom>
        </p:spPr>
      </p:pic>
      <p:pic>
        <p:nvPicPr>
          <p:cNvPr id="42" name="Picture 41">
            <a:extLst>
              <a:ext uri="{FF2B5EF4-FFF2-40B4-BE49-F238E27FC236}">
                <a16:creationId xmlns:a16="http://schemas.microsoft.com/office/drawing/2014/main" id="{807B7B26-327F-4D48-8990-5BB17D92CF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8188" y="5080348"/>
            <a:ext cx="842291" cy="1020958"/>
          </a:xfrm>
          <a:prstGeom prst="rect">
            <a:avLst/>
          </a:prstGeom>
        </p:spPr>
      </p:pic>
      <p:pic>
        <p:nvPicPr>
          <p:cNvPr id="49" name="Picture 48">
            <a:extLst>
              <a:ext uri="{FF2B5EF4-FFF2-40B4-BE49-F238E27FC236}">
                <a16:creationId xmlns:a16="http://schemas.microsoft.com/office/drawing/2014/main" id="{10B45EC6-8C91-4746-972F-9715A0982A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71280" y="5054979"/>
            <a:ext cx="1084763" cy="1084763"/>
          </a:xfrm>
          <a:prstGeom prst="rect">
            <a:avLst/>
          </a:prstGeom>
        </p:spPr>
      </p:pic>
    </p:spTree>
    <p:extLst>
      <p:ext uri="{BB962C8B-B14F-4D97-AF65-F5344CB8AC3E}">
        <p14:creationId xmlns:p14="http://schemas.microsoft.com/office/powerpoint/2010/main" val="2780376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hopping Cart, Shopping, Supermarket, Purchasing"/>
          <p:cNvPicPr>
            <a:picLocks noChangeAspect="1" noChangeArrowheads="1"/>
          </p:cNvPicPr>
          <p:nvPr/>
        </p:nvPicPr>
        <p:blipFill rotWithShape="1">
          <a:blip r:embed="rId3">
            <a:extLst>
              <a:ext uri="{28A0092B-C50C-407E-A947-70E740481C1C}">
                <a14:useLocalDpi xmlns:a14="http://schemas.microsoft.com/office/drawing/2010/main" val="0"/>
              </a:ext>
            </a:extLst>
          </a:blip>
          <a:srcRect b="23913"/>
          <a:stretch/>
        </p:blipFill>
        <p:spPr bwMode="auto">
          <a:xfrm>
            <a:off x="7346" y="0"/>
            <a:ext cx="12192000" cy="695739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680" y="-99392"/>
            <a:ext cx="12241360" cy="6984776"/>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p:cNvSpPr>
            <a:spLocks noGrp="1"/>
          </p:cNvSpPr>
          <p:nvPr>
            <p:ph type="title"/>
          </p:nvPr>
        </p:nvSpPr>
        <p:spPr>
          <a:xfrm>
            <a:off x="983432" y="980728"/>
            <a:ext cx="9720072" cy="1499616"/>
          </a:xfrm>
        </p:spPr>
        <p:txBody>
          <a:bodyPr>
            <a:noAutofit/>
          </a:bodyPr>
          <a:lstStyle/>
          <a:p>
            <a:pPr algn="ctr"/>
            <a:r>
              <a:rPr lang="en-CA" sz="9600" b="1" dirty="0">
                <a:solidFill>
                  <a:schemeClr val="bg1"/>
                </a:solidFill>
              </a:rPr>
              <a:t>Scavenger Hunt </a:t>
            </a:r>
          </a:p>
        </p:txBody>
      </p:sp>
      <p:sp>
        <p:nvSpPr>
          <p:cNvPr id="2" name="Rectangle 1"/>
          <p:cNvSpPr/>
          <p:nvPr/>
        </p:nvSpPr>
        <p:spPr>
          <a:xfrm>
            <a:off x="2170355" y="2851372"/>
            <a:ext cx="7632848" cy="397299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ontent Placeholder 5"/>
          <p:cNvSpPr>
            <a:spLocks noGrp="1"/>
          </p:cNvSpPr>
          <p:nvPr>
            <p:ph idx="1"/>
          </p:nvPr>
        </p:nvSpPr>
        <p:spPr>
          <a:xfrm>
            <a:off x="2404633" y="3037668"/>
            <a:ext cx="7398570" cy="3600400"/>
          </a:xfrm>
          <a:noFill/>
        </p:spPr>
        <p:txBody>
          <a:bodyPr vert="horz" lIns="45720" tIns="45720" rIns="45720" bIns="45720" rtlCol="0" anchor="t">
            <a:normAutofit lnSpcReduction="10000"/>
          </a:bodyPr>
          <a:lstStyle/>
          <a:p>
            <a:pPr marL="457200" indent="-457200">
              <a:buClr>
                <a:srgbClr val="167D9D"/>
              </a:buClr>
              <a:buSzPct val="141000"/>
              <a:buFont typeface="+mj-lt"/>
              <a:buAutoNum type="arabicPeriod"/>
            </a:pPr>
            <a:r>
              <a:rPr lang="en-CA" sz="2400" dirty="0" smtClean="0">
                <a:cs typeface="Calibri" panose="020F0502020204030204" pitchFamily="34" charset="0"/>
              </a:rPr>
              <a:t>Decide </a:t>
            </a:r>
            <a:r>
              <a:rPr lang="en-CA" sz="2400" dirty="0">
                <a:cs typeface="Calibri" panose="020F0502020204030204" pitchFamily="34" charset="0"/>
              </a:rPr>
              <a:t>teams and names</a:t>
            </a:r>
          </a:p>
          <a:p>
            <a:pPr marL="457200" indent="-457200">
              <a:buClr>
                <a:srgbClr val="167D9D"/>
              </a:buClr>
              <a:buSzPct val="141000"/>
              <a:buFont typeface="+mj-lt"/>
              <a:buAutoNum type="arabicPeriod"/>
            </a:pPr>
            <a:r>
              <a:rPr lang="en-CA" sz="2400" dirty="0">
                <a:cs typeface="Calibri" panose="020F0502020204030204" pitchFamily="34" charset="0"/>
              </a:rPr>
              <a:t>30 minutes to complete scavenger hunt</a:t>
            </a:r>
          </a:p>
          <a:p>
            <a:pPr marL="457200" indent="-457200">
              <a:buClr>
                <a:srgbClr val="167D9D"/>
              </a:buClr>
              <a:buSzPct val="141000"/>
              <a:buFont typeface="+mj-lt"/>
              <a:buAutoNum type="arabicPeriod"/>
            </a:pPr>
            <a:r>
              <a:rPr lang="en-CA" sz="2400" dirty="0">
                <a:cs typeface="Calibri" panose="020F0502020204030204" pitchFamily="34" charset="0"/>
              </a:rPr>
              <a:t>Assign facilitators to each group</a:t>
            </a:r>
          </a:p>
          <a:p>
            <a:pPr marL="457200" indent="-457200">
              <a:buClr>
                <a:srgbClr val="167D9D"/>
              </a:buClr>
              <a:buSzPct val="141000"/>
              <a:buFont typeface="+mj-lt"/>
              <a:buAutoNum type="arabicPeriod"/>
            </a:pPr>
            <a:r>
              <a:rPr lang="en-CA" sz="2400" dirty="0">
                <a:cs typeface="Calibri" panose="020F0502020204030204" pitchFamily="34" charset="0"/>
              </a:rPr>
              <a:t>Remember to work quietly as the supermarket is a work place and they are letting us use their </a:t>
            </a:r>
            <a:r>
              <a:rPr lang="en-CA" sz="2400" dirty="0" smtClean="0">
                <a:cs typeface="Calibri" panose="020F0502020204030204" pitchFamily="34" charset="0"/>
              </a:rPr>
              <a:t>space</a:t>
            </a:r>
            <a:endParaRPr lang="en-CA" sz="2400" dirty="0">
              <a:cs typeface="Calibri" panose="020F0502020204030204" pitchFamily="34" charset="0"/>
            </a:endParaRPr>
          </a:p>
          <a:p>
            <a:pPr marL="457200" indent="-457200">
              <a:buClr>
                <a:srgbClr val="167D9D"/>
              </a:buClr>
              <a:buSzPct val="141000"/>
              <a:buFont typeface="+mj-lt"/>
              <a:buAutoNum type="arabicPeriod"/>
            </a:pPr>
            <a:r>
              <a:rPr lang="en-CA" sz="2400" dirty="0">
                <a:cs typeface="Calibri" panose="020F0502020204030204" pitchFamily="34" charset="0"/>
              </a:rPr>
              <a:t>Act </a:t>
            </a:r>
            <a:r>
              <a:rPr lang="en-CA" sz="2400" dirty="0" smtClean="0">
                <a:cs typeface="Calibri" panose="020F0502020204030204" pitchFamily="34" charset="0"/>
              </a:rPr>
              <a:t>respectfully</a:t>
            </a:r>
            <a:endParaRPr lang="en-CA" sz="2400" dirty="0">
              <a:cs typeface="Calibri" panose="020F0502020204030204" pitchFamily="34" charset="0"/>
            </a:endParaRPr>
          </a:p>
          <a:p>
            <a:pPr marL="457200" indent="-457200">
              <a:buClr>
                <a:srgbClr val="167D9D"/>
              </a:buClr>
              <a:buSzPct val="141000"/>
              <a:buFont typeface="+mj-lt"/>
              <a:buAutoNum type="arabicPeriod"/>
            </a:pPr>
            <a:r>
              <a:rPr lang="en-CA" sz="2400" dirty="0">
                <a:cs typeface="Calibri" panose="020F0502020204030204" pitchFamily="34" charset="0"/>
              </a:rPr>
              <a:t>Have FUN! </a:t>
            </a:r>
          </a:p>
        </p:txBody>
      </p:sp>
    </p:spTree>
    <p:extLst>
      <p:ext uri="{BB962C8B-B14F-4D97-AF65-F5344CB8AC3E}">
        <p14:creationId xmlns:p14="http://schemas.microsoft.com/office/powerpoint/2010/main" val="3980180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0536" y="3588151"/>
            <a:ext cx="9352345" cy="2308324"/>
          </a:xfrm>
          <a:prstGeom prst="rect">
            <a:avLst/>
          </a:prstGeom>
          <a:noFill/>
        </p:spPr>
        <p:txBody>
          <a:bodyPr wrap="square" rtlCol="0">
            <a:spAutoFit/>
          </a:bodyPr>
          <a:lstStyle/>
          <a:p>
            <a:pPr defTabSz="457200">
              <a:defRPr/>
            </a:pPr>
            <a:r>
              <a:rPr lang="en-CA" dirty="0">
                <a:solidFill>
                  <a:srgbClr val="3E4662"/>
                </a:solidFill>
              </a:rPr>
              <a:t>Canada’s Children’s Hospital Foundations (CCHF) is grateful for Sun Life </a:t>
            </a:r>
            <a:r>
              <a:rPr lang="en-CA" dirty="0" err="1">
                <a:solidFill>
                  <a:srgbClr val="3E4662"/>
                </a:solidFill>
              </a:rPr>
              <a:t>Financial’s</a:t>
            </a:r>
            <a:r>
              <a:rPr lang="en-CA" dirty="0">
                <a:solidFill>
                  <a:srgbClr val="3E4662"/>
                </a:solidFill>
              </a:rPr>
              <a:t> $2 million commitment to support the creation of </a:t>
            </a:r>
            <a:r>
              <a:rPr lang="en-CA" dirty="0" smtClean="0">
                <a:solidFill>
                  <a:srgbClr val="3E4662"/>
                </a:solidFill>
              </a:rPr>
              <a:t>Meant2Prevent</a:t>
            </a:r>
            <a:r>
              <a:rPr lang="en-CA" dirty="0">
                <a:solidFill>
                  <a:srgbClr val="3E4662"/>
                </a:solidFill>
              </a:rPr>
              <a:t>: A type 2 diabetes prevention initiative for children and youth presented by Sun Life. As part of Sun Life Financials’ Team Up Against Diabetes platform, this partnership allows the children’s hospital network of experts to positively influence children and youth to live healthier lives through awareness and education. Thank you Sun Life Financial for your dedication to building sustainable, healthier communities and families by helping to prevent type 2 diabetes.</a:t>
            </a:r>
          </a:p>
          <a:p>
            <a:pPr defTabSz="457200">
              <a:defRPr/>
            </a:pPr>
            <a:endParaRPr lang="en-CA" dirty="0">
              <a:solidFill>
                <a:prstClr val="black"/>
              </a:solidFill>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6922894" y="2296178"/>
            <a:ext cx="1782445" cy="958215"/>
          </a:xfrm>
          <a:prstGeom prst="rect">
            <a:avLst/>
          </a:prstGeom>
        </p:spPr>
      </p:pic>
      <p:pic>
        <p:nvPicPr>
          <p:cNvPr id="7" name="Picture 6" descr="Macintosh HD:Users:jessicabianchi:Desktop:M2P final archive:sponosr logos:new sunlife logo:SL_CLR_RGB.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4857" y="2455815"/>
            <a:ext cx="1888490" cy="464820"/>
          </a:xfrm>
          <a:prstGeom prst="rect">
            <a:avLst/>
          </a:prstGeom>
          <a:noFill/>
          <a:ln>
            <a:noFill/>
          </a:ln>
        </p:spPr>
      </p:pic>
      <p:sp>
        <p:nvSpPr>
          <p:cNvPr id="8" name="TextBox 7"/>
          <p:cNvSpPr txBox="1"/>
          <p:nvPr/>
        </p:nvSpPr>
        <p:spPr>
          <a:xfrm>
            <a:off x="3020991" y="1043887"/>
            <a:ext cx="5972537" cy="584775"/>
          </a:xfrm>
          <a:prstGeom prst="rect">
            <a:avLst/>
          </a:prstGeom>
          <a:noFill/>
        </p:spPr>
        <p:txBody>
          <a:bodyPr wrap="square" rtlCol="0">
            <a:spAutoFit/>
          </a:bodyPr>
          <a:lstStyle/>
          <a:p>
            <a:pPr defTabSz="457200">
              <a:defRPr/>
            </a:pPr>
            <a:r>
              <a:rPr lang="en-CA" sz="3200" dirty="0">
                <a:solidFill>
                  <a:srgbClr val="3E4662"/>
                </a:solidFill>
                <a:latin typeface="Museo Sans 500" panose="02000000000000000000" pitchFamily="50" charset="0"/>
              </a:rPr>
              <a:t>Thank you to our sponsor</a:t>
            </a:r>
          </a:p>
        </p:txBody>
      </p:sp>
    </p:spTree>
    <p:extLst>
      <p:ext uri="{BB962C8B-B14F-4D97-AF65-F5344CB8AC3E}">
        <p14:creationId xmlns:p14="http://schemas.microsoft.com/office/powerpoint/2010/main" val="4052811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30024"/>
            <a:ext cx="12192000" cy="523220"/>
          </a:xfrm>
          <a:prstGeom prst="rect">
            <a:avLst/>
          </a:prstGeom>
          <a:noFill/>
        </p:spPr>
        <p:txBody>
          <a:bodyPr wrap="square" rtlCol="0">
            <a:spAutoFit/>
          </a:bodyPr>
          <a:lstStyle/>
          <a:p>
            <a:pPr algn="ctr" defTabSz="457200">
              <a:defRPr/>
            </a:pPr>
            <a:r>
              <a:rPr lang="en-CA" sz="2800" dirty="0" smtClean="0">
                <a:solidFill>
                  <a:srgbClr val="3E4662"/>
                </a:solidFill>
                <a:latin typeface="Museo Sans 300" panose="02000000000000000000" pitchFamily="50" charset="0"/>
              </a:rPr>
              <a:t>This project is part of</a:t>
            </a:r>
            <a:endParaRPr lang="en-CA" sz="2800" dirty="0">
              <a:solidFill>
                <a:srgbClr val="3E4662"/>
              </a:solidFill>
              <a:latin typeface="Museo Sans 300" panose="02000000000000000000" pitchFamily="50" charset="0"/>
            </a:endParaRPr>
          </a:p>
        </p:txBody>
      </p:sp>
      <p:sp>
        <p:nvSpPr>
          <p:cNvPr id="6" name="TextBox 5"/>
          <p:cNvSpPr txBox="1"/>
          <p:nvPr/>
        </p:nvSpPr>
        <p:spPr>
          <a:xfrm>
            <a:off x="0" y="4113107"/>
            <a:ext cx="12192000" cy="869469"/>
          </a:xfrm>
          <a:prstGeom prst="rect">
            <a:avLst/>
          </a:prstGeom>
          <a:noFill/>
        </p:spPr>
        <p:txBody>
          <a:bodyPr wrap="square" rtlCol="0">
            <a:spAutoFit/>
          </a:bodyPr>
          <a:lstStyle/>
          <a:p>
            <a:pPr algn="ctr" defTabSz="457200">
              <a:defRPr/>
            </a:pPr>
            <a:r>
              <a:rPr lang="en-CA" sz="2000" dirty="0" smtClean="0">
                <a:solidFill>
                  <a:srgbClr val="3E4662"/>
                </a:solidFill>
                <a:latin typeface="Museo Sans 300" panose="02000000000000000000" pitchFamily="50" charset="0"/>
                <a:hlinkClick r:id="rId2"/>
              </a:rPr>
              <a:t>www.Meant2Prevent.ca</a:t>
            </a:r>
            <a:r>
              <a:rPr lang="en-CA" sz="2000" dirty="0" smtClean="0">
                <a:solidFill>
                  <a:srgbClr val="3E4662"/>
                </a:solidFill>
                <a:latin typeface="Museo Sans 300" panose="02000000000000000000" pitchFamily="50" charset="0"/>
              </a:rPr>
              <a:t>  </a:t>
            </a:r>
            <a:br>
              <a:rPr lang="en-CA" sz="2000" dirty="0" smtClean="0">
                <a:solidFill>
                  <a:srgbClr val="3E4662"/>
                </a:solidFill>
                <a:latin typeface="Museo Sans 300" panose="02000000000000000000" pitchFamily="50" charset="0"/>
              </a:rPr>
            </a:br>
            <a:endParaRPr lang="en-CA" sz="1050" dirty="0" smtClean="0">
              <a:solidFill>
                <a:srgbClr val="3E4662"/>
              </a:solidFill>
              <a:latin typeface="Museo Sans 300" panose="02000000000000000000" pitchFamily="50" charset="0"/>
            </a:endParaRPr>
          </a:p>
          <a:p>
            <a:pPr algn="ctr" defTabSz="457200">
              <a:defRPr/>
            </a:pPr>
            <a:r>
              <a:rPr lang="en-CA" sz="2000" smtClean="0">
                <a:solidFill>
                  <a:srgbClr val="3E4662"/>
                </a:solidFill>
                <a:latin typeface="Museo Sans 300" panose="02000000000000000000" pitchFamily="50" charset="0"/>
                <a:hlinkClick r:id="rId3"/>
              </a:rPr>
              <a:t>www.Meant2PreventKitchen.ca</a:t>
            </a:r>
            <a:r>
              <a:rPr lang="en-CA" sz="2000" smtClean="0">
                <a:solidFill>
                  <a:srgbClr val="3E4662"/>
                </a:solidFill>
                <a:latin typeface="Museo Sans 300" panose="02000000000000000000" pitchFamily="50" charset="0"/>
              </a:rPr>
              <a:t>  </a:t>
            </a:r>
            <a:endParaRPr lang="en-CA" sz="2000" dirty="0">
              <a:solidFill>
                <a:srgbClr val="3E4662"/>
              </a:solidFill>
              <a:latin typeface="Museo Sans 300" panose="02000000000000000000" pitchFamily="50"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2817" y="2483015"/>
            <a:ext cx="6626365" cy="1261875"/>
          </a:xfrm>
          <a:prstGeom prst="rect">
            <a:avLst/>
          </a:prstGeom>
        </p:spPr>
      </p:pic>
    </p:spTree>
    <p:extLst>
      <p:ext uri="{BB962C8B-B14F-4D97-AF65-F5344CB8AC3E}">
        <p14:creationId xmlns:p14="http://schemas.microsoft.com/office/powerpoint/2010/main" val="1981633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620688"/>
            <a:ext cx="6840760" cy="1499616"/>
          </a:xfrm>
        </p:spPr>
        <p:txBody>
          <a:bodyPr>
            <a:normAutofit/>
          </a:bodyPr>
          <a:lstStyle/>
          <a:p>
            <a:pPr algn="ctr"/>
            <a:r>
              <a:rPr lang="en-US" sz="6600" dirty="0">
                <a:solidFill>
                  <a:srgbClr val="3E4662"/>
                </a:solidFill>
              </a:rPr>
              <a:t>ON THE MENU</a:t>
            </a:r>
            <a:endParaRPr lang="en-CA" sz="6600" dirty="0">
              <a:solidFill>
                <a:srgbClr val="3E4662"/>
              </a:solidFill>
            </a:endParaRPr>
          </a:p>
        </p:txBody>
      </p:sp>
      <p:sp>
        <p:nvSpPr>
          <p:cNvPr id="4" name="Content Placeholder 3"/>
          <p:cNvSpPr>
            <a:spLocks noGrp="1"/>
          </p:cNvSpPr>
          <p:nvPr>
            <p:ph sz="half" idx="1"/>
          </p:nvPr>
        </p:nvSpPr>
        <p:spPr>
          <a:xfrm>
            <a:off x="407368" y="2120304"/>
            <a:ext cx="6696744" cy="4023360"/>
          </a:xfrm>
        </p:spPr>
        <p:txBody>
          <a:bodyPr>
            <a:normAutofit fontScale="85000" lnSpcReduction="10000"/>
          </a:bodyPr>
          <a:lstStyle/>
          <a:p>
            <a:r>
              <a:rPr lang="en-CA" sz="3200" dirty="0">
                <a:latin typeface="Museo Sans 900" panose="02000000000000000000" pitchFamily="50" charset="0"/>
              </a:rPr>
              <a:t>RECAP</a:t>
            </a:r>
          </a:p>
          <a:p>
            <a:pPr lvl="1"/>
            <a:r>
              <a:rPr lang="en-CA" sz="2800" dirty="0"/>
              <a:t>Comparing Products</a:t>
            </a:r>
            <a:endParaRPr lang="en-CA" sz="2000" dirty="0"/>
          </a:p>
          <a:p>
            <a:r>
              <a:rPr lang="en-CA" sz="3200" dirty="0">
                <a:latin typeface="Museo Sans 900" panose="02000000000000000000" pitchFamily="50" charset="0"/>
              </a:rPr>
              <a:t>NAVIGATING THE GROCERY STORE</a:t>
            </a:r>
          </a:p>
          <a:p>
            <a:pPr lvl="1"/>
            <a:r>
              <a:rPr lang="en-CA" sz="2800" dirty="0"/>
              <a:t>Perimeter</a:t>
            </a:r>
          </a:p>
          <a:p>
            <a:pPr lvl="1"/>
            <a:r>
              <a:rPr lang="en-CA" sz="2800" dirty="0" smtClean="0"/>
              <a:t>Center </a:t>
            </a:r>
            <a:r>
              <a:rPr lang="en-CA" sz="2800" dirty="0"/>
              <a:t>Aisles</a:t>
            </a:r>
          </a:p>
          <a:p>
            <a:r>
              <a:rPr lang="en-CA" sz="3200" dirty="0" smtClean="0">
                <a:latin typeface="Museo Sans 900" panose="02000000000000000000" pitchFamily="50" charset="0"/>
              </a:rPr>
              <a:t>FRESH</a:t>
            </a:r>
            <a:r>
              <a:rPr lang="en-CA" sz="3200" dirty="0">
                <a:latin typeface="Museo Sans 900" panose="02000000000000000000" pitchFamily="50" charset="0"/>
              </a:rPr>
              <a:t>, CANNED, </a:t>
            </a:r>
            <a:r>
              <a:rPr lang="en-CA" sz="3200" dirty="0" smtClean="0">
                <a:latin typeface="Museo Sans 900" panose="02000000000000000000" pitchFamily="50" charset="0"/>
              </a:rPr>
              <a:t>FROZEN</a:t>
            </a:r>
          </a:p>
          <a:p>
            <a:pPr lvl="1"/>
            <a:r>
              <a:rPr lang="en-CA" sz="2400" dirty="0" smtClean="0"/>
              <a:t>Which Is Best?</a:t>
            </a:r>
            <a:endParaRPr lang="en-CA" sz="2400" dirty="0"/>
          </a:p>
          <a:p>
            <a:r>
              <a:rPr lang="en-CA" sz="3200" dirty="0">
                <a:latin typeface="Museo Sans 900" panose="02000000000000000000" pitchFamily="50" charset="0"/>
              </a:rPr>
              <a:t>SCAVENGER HUNT</a:t>
            </a:r>
          </a:p>
          <a:p>
            <a:r>
              <a:rPr lang="en-CA" sz="3200" dirty="0">
                <a:latin typeface="Museo Sans 900" panose="02000000000000000000" pitchFamily="50" charset="0"/>
              </a:rPr>
              <a:t>KNOWLEDGE CHECK</a:t>
            </a:r>
          </a:p>
          <a:p>
            <a:endParaRPr lang="en-CA" sz="2400" dirty="0"/>
          </a:p>
          <a:p>
            <a:endParaRPr lang="en-US" dirty="0"/>
          </a:p>
        </p:txBody>
      </p:sp>
      <p:pic>
        <p:nvPicPr>
          <p:cNvPr id="1026" name="Picture 2" descr="Basket, Vegetables, Food, Fresh, Organic, Healthy"/>
          <p:cNvPicPr>
            <a:picLocks noChangeAspect="1" noChangeArrowheads="1"/>
          </p:cNvPicPr>
          <p:nvPr/>
        </p:nvPicPr>
        <p:blipFill rotWithShape="1">
          <a:blip r:embed="rId3">
            <a:extLst>
              <a:ext uri="{28A0092B-C50C-407E-A947-70E740481C1C}">
                <a14:useLocalDpi xmlns:a14="http://schemas.microsoft.com/office/drawing/2010/main" val="0"/>
              </a:ext>
            </a:extLst>
          </a:blip>
          <a:srcRect l="5420" r="45528"/>
          <a:stretch/>
        </p:blipFill>
        <p:spPr bwMode="auto">
          <a:xfrm>
            <a:off x="7320136" y="0"/>
            <a:ext cx="4871864" cy="6865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842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273" y="2079476"/>
            <a:ext cx="2566701" cy="4633177"/>
          </a:xfrm>
          <a:prstGeom prst="rect">
            <a:avLst/>
          </a:prstGeom>
        </p:spPr>
      </p:pic>
      <p:sp>
        <p:nvSpPr>
          <p:cNvPr id="2" name="Title 1"/>
          <p:cNvSpPr>
            <a:spLocks noGrp="1"/>
          </p:cNvSpPr>
          <p:nvPr>
            <p:ph type="title"/>
          </p:nvPr>
        </p:nvSpPr>
        <p:spPr>
          <a:xfrm>
            <a:off x="1631504" y="833217"/>
            <a:ext cx="10178542" cy="1499616"/>
          </a:xfrm>
        </p:spPr>
        <p:txBody>
          <a:bodyPr>
            <a:noAutofit/>
          </a:bodyPr>
          <a:lstStyle/>
          <a:p>
            <a:r>
              <a:rPr lang="en-US" sz="8800" dirty="0" smtClean="0">
                <a:solidFill>
                  <a:srgbClr val="3E4662"/>
                </a:solidFill>
              </a:rPr>
              <a:t>LABEL READING</a:t>
            </a:r>
            <a:endParaRPr lang="en-US" sz="8800" dirty="0">
              <a:solidFill>
                <a:srgbClr val="3E4662"/>
              </a:solidFill>
              <a:latin typeface="Gill Sans MT Condensed" panose="020B0506020104020203"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6280" y="3661642"/>
            <a:ext cx="2586390" cy="1936335"/>
          </a:xfrm>
          <a:prstGeom prst="rect">
            <a:avLst/>
          </a:prstGeom>
        </p:spPr>
      </p:pic>
      <p:sp>
        <p:nvSpPr>
          <p:cNvPr id="7" name="TextBox 6"/>
          <p:cNvSpPr txBox="1"/>
          <p:nvPr/>
        </p:nvSpPr>
        <p:spPr>
          <a:xfrm>
            <a:off x="767408" y="4005064"/>
            <a:ext cx="3566160" cy="1585049"/>
          </a:xfrm>
          <a:prstGeom prst="rect">
            <a:avLst/>
          </a:prstGeom>
          <a:noFill/>
          <a:ln>
            <a:solidFill>
              <a:schemeClr val="tx1"/>
            </a:solidFill>
          </a:ln>
        </p:spPr>
        <p:txBody>
          <a:bodyPr wrap="square" rtlCol="0">
            <a:spAutoFit/>
          </a:bodyPr>
          <a:lstStyle/>
          <a:p>
            <a:pPr algn="just"/>
            <a:r>
              <a:rPr lang="en-US" sz="1200" b="1" dirty="0">
                <a:latin typeface="Museo Sans 900" panose="02000000000000000000" pitchFamily="50" charset="0"/>
              </a:rPr>
              <a:t>INGREDIENTS</a:t>
            </a:r>
            <a:r>
              <a:rPr lang="en-US" sz="1300" spc="-50" dirty="0">
                <a:latin typeface="Arial Narrow" panose="020B0606020202030204" pitchFamily="34" charset="0"/>
              </a:rPr>
              <a:t>: </a:t>
            </a:r>
            <a:r>
              <a:rPr lang="en-US" sz="1200" spc="-50" dirty="0">
                <a:latin typeface="Museo Sans 300" panose="02000000000000000000" pitchFamily="50" charset="0"/>
              </a:rPr>
              <a:t>ROASTED PEANUTS, CORN SYRUP SOLIDS, SUGAR, SOY PROTEIN CONCENTRATE, SALT,  PALM KERNAL OIL (TO PREVENT SEPERATION), MONO- AND DIGLYCERIDES, MINERALS (OXIDE, ZINC OXIDE, FERRIC ORTHOPHOSPHATE, COPPER SULFATE), VITAMINS (NIACINAMIDE, PYRIDOXINE HYDROCHLORIDE, FOLIC ACID).</a:t>
            </a:r>
          </a:p>
        </p:txBody>
      </p:sp>
      <p:sp>
        <p:nvSpPr>
          <p:cNvPr id="8" name="Rectangle 7"/>
          <p:cNvSpPr/>
          <p:nvPr/>
        </p:nvSpPr>
        <p:spPr>
          <a:xfrm>
            <a:off x="3287688" y="4032197"/>
            <a:ext cx="1043079" cy="238256"/>
          </a:xfrm>
          <a:prstGeom prst="rect">
            <a:avLst/>
          </a:prstGeom>
          <a:noFill/>
          <a:ln w="28575">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61772" y="4437112"/>
            <a:ext cx="1614396" cy="227353"/>
          </a:xfrm>
          <a:prstGeom prst="rect">
            <a:avLst/>
          </a:prstGeom>
          <a:noFill/>
          <a:ln w="28575">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336360" y="1859446"/>
            <a:ext cx="2115772" cy="830997"/>
          </a:xfrm>
          <a:prstGeom prst="rect">
            <a:avLst/>
          </a:prstGeom>
        </p:spPr>
        <p:txBody>
          <a:bodyPr wrap="none">
            <a:spAutoFit/>
          </a:bodyPr>
          <a:lstStyle/>
          <a:p>
            <a:r>
              <a:rPr lang="en-US" sz="4800" dirty="0" smtClean="0">
                <a:solidFill>
                  <a:srgbClr val="F05A28"/>
                </a:solidFill>
                <a:latin typeface="Museo Sans 300" panose="02000000000000000000" pitchFamily="50" charset="0"/>
              </a:rPr>
              <a:t>RECAP</a:t>
            </a:r>
            <a:endParaRPr lang="en-CA" sz="1400" dirty="0">
              <a:solidFill>
                <a:srgbClr val="F05A28"/>
              </a:solidFill>
              <a:latin typeface="Museo Sans 300" panose="02000000000000000000" pitchFamily="50" charset="0"/>
            </a:endParaRPr>
          </a:p>
        </p:txBody>
      </p:sp>
    </p:spTree>
    <p:extLst>
      <p:ext uri="{BB962C8B-B14F-4D97-AF65-F5344CB8AC3E}">
        <p14:creationId xmlns:p14="http://schemas.microsoft.com/office/powerpoint/2010/main" val="127235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618" t="9663" r="6680" b="11"/>
          <a:stretch/>
        </p:blipFill>
        <p:spPr>
          <a:xfrm>
            <a:off x="-24680" y="-99392"/>
            <a:ext cx="12241360" cy="6984776"/>
          </a:xfrm>
          <a:prstGeom prst="rect">
            <a:avLst/>
          </a:prstGeom>
        </p:spPr>
      </p:pic>
      <p:sp>
        <p:nvSpPr>
          <p:cNvPr id="5" name="Rectangle 4"/>
          <p:cNvSpPr/>
          <p:nvPr/>
        </p:nvSpPr>
        <p:spPr>
          <a:xfrm>
            <a:off x="-24680" y="-99392"/>
            <a:ext cx="12241360" cy="6984776"/>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2400858" y="548680"/>
            <a:ext cx="7390284" cy="3046988"/>
          </a:xfrm>
          <a:prstGeom prst="rect">
            <a:avLst/>
          </a:prstGeom>
          <a:noFill/>
        </p:spPr>
        <p:txBody>
          <a:bodyPr wrap="square" rtlCol="0">
            <a:spAutoFit/>
          </a:bodyPr>
          <a:lstStyle/>
          <a:p>
            <a:pPr algn="ctr"/>
            <a:r>
              <a:rPr lang="en-US" sz="9600" dirty="0" smtClean="0">
                <a:solidFill>
                  <a:schemeClr val="bg1"/>
                </a:solidFill>
                <a:latin typeface="Museo Sans 900" panose="02000000000000000000" pitchFamily="50" charset="0"/>
              </a:rPr>
              <a:t>SHOP THE PERIMETER</a:t>
            </a:r>
            <a:endParaRPr lang="en-US" sz="9600" dirty="0">
              <a:solidFill>
                <a:schemeClr val="bg1"/>
              </a:solidFill>
              <a:latin typeface="Museo Sans 900" panose="02000000000000000000" pitchFamily="50" charset="0"/>
            </a:endParaRPr>
          </a:p>
        </p:txBody>
      </p:sp>
    </p:spTree>
    <p:extLst>
      <p:ext uri="{BB962C8B-B14F-4D97-AF65-F5344CB8AC3E}">
        <p14:creationId xmlns:p14="http://schemas.microsoft.com/office/powerpoint/2010/main" val="348075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19536" y="1268760"/>
            <a:ext cx="8496944" cy="4656536"/>
            <a:chOff x="323528" y="2084832"/>
            <a:chExt cx="8496944" cy="4656536"/>
          </a:xfrm>
        </p:grpSpPr>
        <p:sp>
          <p:nvSpPr>
            <p:cNvPr id="5" name="Rectangle 4"/>
            <p:cNvSpPr/>
            <p:nvPr/>
          </p:nvSpPr>
          <p:spPr>
            <a:xfrm>
              <a:off x="539552" y="3573016"/>
              <a:ext cx="1368152" cy="3024336"/>
            </a:xfrm>
            <a:prstGeom prst="rect">
              <a:avLst/>
            </a:prstGeom>
            <a:solidFill>
              <a:srgbClr val="92AD3C"/>
            </a:solidFill>
            <a:ln>
              <a:solidFill>
                <a:srgbClr val="3E46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useo Sans 900" panose="02000000000000000000" pitchFamily="50" charset="0"/>
                </a:rPr>
                <a:t>FRESH FRUITS AND VEGETABLES</a:t>
              </a:r>
            </a:p>
          </p:txBody>
        </p:sp>
        <p:sp>
          <p:nvSpPr>
            <p:cNvPr id="6" name="Rectangle 5"/>
            <p:cNvSpPr/>
            <p:nvPr/>
          </p:nvSpPr>
          <p:spPr>
            <a:xfrm>
              <a:off x="539552" y="2276872"/>
              <a:ext cx="1368152" cy="1152128"/>
            </a:xfrm>
            <a:prstGeom prst="rect">
              <a:avLst/>
            </a:prstGeom>
            <a:solidFill>
              <a:srgbClr val="F6931D"/>
            </a:solidFill>
            <a:ln>
              <a:solidFill>
                <a:srgbClr val="3E46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useo Sans 900" panose="02000000000000000000" pitchFamily="50" charset="0"/>
                </a:rPr>
                <a:t>FRESH BREADS</a:t>
              </a:r>
            </a:p>
          </p:txBody>
        </p:sp>
        <p:sp>
          <p:nvSpPr>
            <p:cNvPr id="7" name="Rectangle 6"/>
            <p:cNvSpPr/>
            <p:nvPr/>
          </p:nvSpPr>
          <p:spPr>
            <a:xfrm>
              <a:off x="2123728" y="2272636"/>
              <a:ext cx="2448272" cy="1152128"/>
            </a:xfrm>
            <a:prstGeom prst="rect">
              <a:avLst/>
            </a:prstGeom>
            <a:solidFill>
              <a:srgbClr val="F05A28"/>
            </a:solidFill>
            <a:ln>
              <a:solidFill>
                <a:srgbClr val="3E46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useo Sans 900" panose="02000000000000000000" pitchFamily="50" charset="0"/>
                </a:rPr>
                <a:t>FRESH MEATS, POULTRY, AND SEAFOOD</a:t>
              </a:r>
            </a:p>
          </p:txBody>
        </p:sp>
        <p:sp>
          <p:nvSpPr>
            <p:cNvPr id="8" name="Rectangle 7"/>
            <p:cNvSpPr/>
            <p:nvPr/>
          </p:nvSpPr>
          <p:spPr>
            <a:xfrm>
              <a:off x="7162800" y="3573016"/>
              <a:ext cx="1441648" cy="3024336"/>
            </a:xfrm>
            <a:prstGeom prst="rect">
              <a:avLst/>
            </a:prstGeom>
            <a:solidFill>
              <a:srgbClr val="3E4662"/>
            </a:solidFill>
            <a:ln>
              <a:solidFill>
                <a:srgbClr val="3E46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useo Sans 900" panose="02000000000000000000" pitchFamily="50" charset="0"/>
                </a:rPr>
                <a:t>FROZEN FRUITS, VEGETABLES, MEATS, FISH</a:t>
              </a:r>
            </a:p>
          </p:txBody>
        </p:sp>
        <p:sp>
          <p:nvSpPr>
            <p:cNvPr id="9" name="Rectangle 8"/>
            <p:cNvSpPr/>
            <p:nvPr/>
          </p:nvSpPr>
          <p:spPr>
            <a:xfrm>
              <a:off x="2771800" y="3717032"/>
              <a:ext cx="216024" cy="2880320"/>
            </a:xfrm>
            <a:prstGeom prst="rect">
              <a:avLst/>
            </a:prstGeom>
            <a:ln>
              <a:solidFill>
                <a:srgbClr val="3E466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3695016" y="3717032"/>
              <a:ext cx="216024" cy="2880320"/>
            </a:xfrm>
            <a:prstGeom prst="rect">
              <a:avLst/>
            </a:prstGeom>
            <a:ln>
              <a:solidFill>
                <a:srgbClr val="3E466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4572000" y="3717032"/>
              <a:ext cx="216024" cy="2880320"/>
            </a:xfrm>
            <a:prstGeom prst="rect">
              <a:avLst/>
            </a:prstGeom>
            <a:ln>
              <a:solidFill>
                <a:srgbClr val="3E466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p:cNvSpPr/>
            <p:nvPr/>
          </p:nvSpPr>
          <p:spPr>
            <a:xfrm>
              <a:off x="5495216" y="3717032"/>
              <a:ext cx="216024" cy="2880320"/>
            </a:xfrm>
            <a:prstGeom prst="rect">
              <a:avLst/>
            </a:prstGeom>
            <a:ln>
              <a:solidFill>
                <a:srgbClr val="3E466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p:nvSpPr>
          <p:spPr>
            <a:xfrm>
              <a:off x="6418432" y="3698742"/>
              <a:ext cx="216024" cy="2880320"/>
            </a:xfrm>
            <a:prstGeom prst="rect">
              <a:avLst/>
            </a:prstGeom>
            <a:ln>
              <a:solidFill>
                <a:srgbClr val="3E466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p:nvSpPr>
          <p:spPr>
            <a:xfrm>
              <a:off x="4788024" y="2272636"/>
              <a:ext cx="3816424" cy="1152128"/>
            </a:xfrm>
            <a:prstGeom prst="rect">
              <a:avLst/>
            </a:prstGeom>
            <a:solidFill>
              <a:srgbClr val="167D9D"/>
            </a:solidFill>
            <a:ln>
              <a:solidFill>
                <a:srgbClr val="3E46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useo Sans 900" panose="02000000000000000000" pitchFamily="50" charset="0"/>
                </a:rPr>
                <a:t>DAIRY, EGGS, AND DAIRY ALTERNATIVES</a:t>
              </a:r>
            </a:p>
          </p:txBody>
        </p:sp>
        <p:sp>
          <p:nvSpPr>
            <p:cNvPr id="15" name="Rectangle 14"/>
            <p:cNvSpPr/>
            <p:nvPr/>
          </p:nvSpPr>
          <p:spPr>
            <a:xfrm>
              <a:off x="323528" y="2084832"/>
              <a:ext cx="8496944" cy="4656536"/>
            </a:xfrm>
            <a:prstGeom prst="rect">
              <a:avLst/>
            </a:prstGeom>
            <a:noFill/>
            <a:ln w="28575">
              <a:solidFill>
                <a:srgbClr val="3E46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3330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866440"/>
            <a:ext cx="5832648" cy="1499616"/>
          </a:xfrm>
        </p:spPr>
        <p:txBody>
          <a:bodyPr>
            <a:noAutofit/>
          </a:bodyPr>
          <a:lstStyle/>
          <a:p>
            <a:pPr algn="ctr"/>
            <a:r>
              <a:rPr lang="en-US" sz="7200" dirty="0">
                <a:solidFill>
                  <a:srgbClr val="3E4662"/>
                </a:solidFill>
              </a:rPr>
              <a:t>Shop the </a:t>
            </a:r>
            <a:r>
              <a:rPr lang="en-US" sz="7200" dirty="0" smtClean="0">
                <a:solidFill>
                  <a:srgbClr val="3E4662"/>
                </a:solidFill>
              </a:rPr>
              <a:t>perimeter</a:t>
            </a:r>
            <a:endParaRPr lang="en-US" sz="7200" dirty="0">
              <a:solidFill>
                <a:srgbClr val="3E4662"/>
              </a:solidFill>
              <a:latin typeface="Gill Sans MT Condensed" panose="020B0506020104020203" pitchFamily="34" charset="0"/>
            </a:endParaRPr>
          </a:p>
        </p:txBody>
      </p:sp>
      <p:sp>
        <p:nvSpPr>
          <p:cNvPr id="5" name="Content Placeholder 4"/>
          <p:cNvSpPr>
            <a:spLocks noGrp="1"/>
          </p:cNvSpPr>
          <p:nvPr>
            <p:ph idx="1"/>
          </p:nvPr>
        </p:nvSpPr>
        <p:spPr>
          <a:xfrm>
            <a:off x="971235" y="3284984"/>
            <a:ext cx="4704913" cy="3242561"/>
          </a:xfrm>
        </p:spPr>
        <p:txBody>
          <a:bodyPr>
            <a:noAutofit/>
          </a:bodyPr>
          <a:lstStyle/>
          <a:p>
            <a:pPr marL="128019" lvl="1" indent="0" algn="ctr">
              <a:buNone/>
            </a:pPr>
            <a:r>
              <a:rPr lang="en-US" sz="2000" b="1" dirty="0">
                <a:latin typeface="Museo Sans 300" panose="02000000000000000000" pitchFamily="50" charset="0"/>
              </a:rPr>
              <a:t>In general, the perimeter has some great healthy options. But there are always exceptions to this </a:t>
            </a:r>
            <a:r>
              <a:rPr lang="en-US" sz="2000" b="1" dirty="0" smtClean="0">
                <a:latin typeface="Museo Sans 300" panose="02000000000000000000" pitchFamily="50" charset="0"/>
              </a:rPr>
              <a:t>rule:</a:t>
            </a:r>
            <a:endParaRPr lang="en-US" sz="2000" b="1" dirty="0">
              <a:latin typeface="Museo Sans 300" panose="02000000000000000000" pitchFamily="50" charset="0"/>
            </a:endParaRPr>
          </a:p>
          <a:p>
            <a:pPr marL="128019" lvl="1" indent="0">
              <a:buNone/>
            </a:pPr>
            <a:endParaRPr lang="en-US" sz="2000" b="1" dirty="0">
              <a:latin typeface="Museo Sans 300" panose="02000000000000000000" pitchFamily="50" charset="0"/>
            </a:endParaRPr>
          </a:p>
          <a:p>
            <a:pPr marL="128019" lvl="1" indent="0">
              <a:buNone/>
            </a:pPr>
            <a:r>
              <a:rPr lang="en-US" sz="3200" b="1" dirty="0">
                <a:latin typeface="Museo Sans 900" panose="02000000000000000000" pitchFamily="50" charset="0"/>
              </a:rPr>
              <a:t>EXCEPTIONS</a:t>
            </a:r>
            <a:endParaRPr lang="en-US" sz="2400" b="1" dirty="0">
              <a:latin typeface="Museo Sans 900" panose="02000000000000000000" pitchFamily="50" charset="0"/>
            </a:endParaRPr>
          </a:p>
          <a:p>
            <a:pPr lvl="1"/>
            <a:r>
              <a:rPr lang="en-US" sz="2400" dirty="0">
                <a:latin typeface="Museo Sans 300" panose="02000000000000000000" pitchFamily="50" charset="0"/>
              </a:rPr>
              <a:t>Processed meats </a:t>
            </a:r>
          </a:p>
          <a:p>
            <a:pPr lvl="1"/>
            <a:r>
              <a:rPr lang="en-US" sz="2400" dirty="0">
                <a:latin typeface="Museo Sans 300" panose="02000000000000000000" pitchFamily="50" charset="0"/>
              </a:rPr>
              <a:t>Frozen desserts and meals</a:t>
            </a:r>
          </a:p>
          <a:p>
            <a:pPr lvl="1"/>
            <a:r>
              <a:rPr lang="en-US" sz="2400" dirty="0">
                <a:latin typeface="Museo Sans 300" panose="02000000000000000000" pitchFamily="50" charset="0"/>
              </a:rPr>
              <a:t>Bakery and desserts</a:t>
            </a:r>
          </a:p>
        </p:txBody>
      </p:sp>
      <p:sp>
        <p:nvSpPr>
          <p:cNvPr id="3" name="Rectangle 2"/>
          <p:cNvSpPr/>
          <p:nvPr/>
        </p:nvSpPr>
        <p:spPr>
          <a:xfrm>
            <a:off x="2864954" y="2381979"/>
            <a:ext cx="3580532" cy="769441"/>
          </a:xfrm>
          <a:prstGeom prst="rect">
            <a:avLst/>
          </a:prstGeom>
        </p:spPr>
        <p:txBody>
          <a:bodyPr wrap="none">
            <a:spAutoFit/>
          </a:bodyPr>
          <a:lstStyle/>
          <a:p>
            <a:r>
              <a:rPr lang="en-US" sz="4400" dirty="0">
                <a:solidFill>
                  <a:srgbClr val="F05A28"/>
                </a:solidFill>
                <a:latin typeface="Museo Sans 300" panose="02000000000000000000" pitchFamily="50" charset="0"/>
              </a:rPr>
              <a:t>EXCEPTIONS</a:t>
            </a:r>
            <a:endParaRPr lang="en-CA" sz="2000" dirty="0">
              <a:solidFill>
                <a:srgbClr val="F05A28"/>
              </a:solidFill>
              <a:latin typeface="Museo Sans 300" panose="02000000000000000000" pitchFamily="50" charset="0"/>
            </a:endParaRPr>
          </a:p>
        </p:txBody>
      </p:sp>
      <p:pic>
        <p:nvPicPr>
          <p:cNvPr id="1026" name="Picture 2" descr="person inside bakery shop"/>
          <p:cNvPicPr>
            <a:picLocks noChangeAspect="1" noChangeArrowheads="1"/>
          </p:cNvPicPr>
          <p:nvPr/>
        </p:nvPicPr>
        <p:blipFill rotWithShape="1">
          <a:blip r:embed="rId3">
            <a:extLst>
              <a:ext uri="{28A0092B-C50C-407E-A947-70E740481C1C}">
                <a14:useLocalDpi xmlns:a14="http://schemas.microsoft.com/office/drawing/2010/main" val="0"/>
              </a:ext>
            </a:extLst>
          </a:blip>
          <a:srcRect l="37302" r="7097"/>
          <a:stretch/>
        </p:blipFill>
        <p:spPr bwMode="auto">
          <a:xfrm>
            <a:off x="6528048" y="2282"/>
            <a:ext cx="568863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56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tail, Grocery, Supermarket, Store, Food, Shopping"/>
          <p:cNvPicPr>
            <a:picLocks noChangeAspect="1" noChangeArrowheads="1"/>
          </p:cNvPicPr>
          <p:nvPr/>
        </p:nvPicPr>
        <p:blipFill rotWithShape="1">
          <a:blip r:embed="rId3">
            <a:extLst>
              <a:ext uri="{28A0092B-C50C-407E-A947-70E740481C1C}">
                <a14:useLocalDpi xmlns:a14="http://schemas.microsoft.com/office/drawing/2010/main" val="0"/>
              </a:ext>
            </a:extLst>
          </a:blip>
          <a:srcRect b="16174"/>
          <a:stretch/>
        </p:blipFill>
        <p:spPr bwMode="auto">
          <a:xfrm>
            <a:off x="0" y="1"/>
            <a:ext cx="12192000" cy="68133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680" y="-99392"/>
            <a:ext cx="12241360" cy="6984776"/>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1343472" y="2132856"/>
            <a:ext cx="9217024" cy="2308324"/>
          </a:xfrm>
          <a:prstGeom prst="rect">
            <a:avLst/>
          </a:prstGeom>
          <a:noFill/>
        </p:spPr>
        <p:txBody>
          <a:bodyPr wrap="square" rtlCol="0">
            <a:spAutoFit/>
          </a:bodyPr>
          <a:lstStyle/>
          <a:p>
            <a:pPr algn="ctr"/>
            <a:r>
              <a:rPr lang="en-US" sz="7200" b="1" dirty="0">
                <a:solidFill>
                  <a:schemeClr val="bg1"/>
                </a:solidFill>
                <a:latin typeface="Museo Sans 900" panose="02000000000000000000" pitchFamily="50" charset="0"/>
              </a:rPr>
              <a:t>WHAT ABOUT THE CENTER AISLES?</a:t>
            </a:r>
          </a:p>
        </p:txBody>
      </p:sp>
    </p:spTree>
    <p:extLst>
      <p:ext uri="{BB962C8B-B14F-4D97-AF65-F5344CB8AC3E}">
        <p14:creationId xmlns:p14="http://schemas.microsoft.com/office/powerpoint/2010/main" val="2013045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a:solidFill>
                  <a:srgbClr val="3E4662"/>
                </a:solidFill>
              </a:rPr>
              <a:t>CENTER AISLES BEST BUYS</a:t>
            </a:r>
          </a:p>
        </p:txBody>
      </p:sp>
      <p:sp>
        <p:nvSpPr>
          <p:cNvPr id="3" name="Content Placeholder 2"/>
          <p:cNvSpPr>
            <a:spLocks noGrp="1"/>
          </p:cNvSpPr>
          <p:nvPr>
            <p:ph idx="1"/>
          </p:nvPr>
        </p:nvSpPr>
        <p:spPr>
          <a:xfrm>
            <a:off x="1024129" y="2286000"/>
            <a:ext cx="5808096" cy="4023360"/>
          </a:xfrm>
        </p:spPr>
        <p:txBody>
          <a:bodyPr>
            <a:normAutofit fontScale="92500" lnSpcReduction="10000"/>
          </a:bodyPr>
          <a:lstStyle/>
          <a:p>
            <a:pPr marL="0" indent="0">
              <a:buNone/>
            </a:pPr>
            <a:r>
              <a:rPr lang="en-US" sz="2400" b="1" dirty="0">
                <a:latin typeface="Museo Sans 900" panose="02000000000000000000" pitchFamily="50" charset="0"/>
              </a:rPr>
              <a:t>LOOK FOR</a:t>
            </a:r>
          </a:p>
          <a:p>
            <a:pPr lvl="1">
              <a:spcAft>
                <a:spcPts val="1200"/>
              </a:spcAft>
              <a:buFont typeface="Arial" panose="020B0604020202020204" pitchFamily="34" charset="0"/>
              <a:buChar char="•"/>
            </a:pPr>
            <a:r>
              <a:rPr lang="en-US" sz="2200" b="1" dirty="0">
                <a:solidFill>
                  <a:srgbClr val="F05A28"/>
                </a:solidFill>
                <a:latin typeface="Museo Sans 300" panose="02000000000000000000" pitchFamily="50" charset="0"/>
              </a:rPr>
              <a:t>NO-SALT-ADDED</a:t>
            </a:r>
            <a:r>
              <a:rPr lang="en-US" sz="2000" dirty="0">
                <a:solidFill>
                  <a:srgbClr val="F05A28"/>
                </a:solidFill>
                <a:latin typeface="Museo Sans 300" panose="02000000000000000000" pitchFamily="50" charset="0"/>
              </a:rPr>
              <a:t> </a:t>
            </a:r>
            <a:r>
              <a:rPr lang="en-US" sz="2000" dirty="0">
                <a:latin typeface="Museo Sans 300" panose="02000000000000000000" pitchFamily="50" charset="0"/>
              </a:rPr>
              <a:t>canned or jarred tomatoes</a:t>
            </a:r>
          </a:p>
          <a:p>
            <a:pPr lvl="1">
              <a:spcAft>
                <a:spcPts val="1200"/>
              </a:spcAft>
              <a:buFont typeface="Arial" panose="020B0604020202020204" pitchFamily="34" charset="0"/>
              <a:buChar char="•"/>
            </a:pPr>
            <a:r>
              <a:rPr lang="en-US" sz="2000" dirty="0">
                <a:latin typeface="Museo Sans 300" panose="02000000000000000000" pitchFamily="50" charset="0"/>
              </a:rPr>
              <a:t>Canned fruit in</a:t>
            </a:r>
            <a:r>
              <a:rPr lang="en-US" sz="2000" b="1" dirty="0">
                <a:solidFill>
                  <a:schemeClr val="accent5"/>
                </a:solidFill>
                <a:latin typeface="Museo Sans 300" panose="02000000000000000000" pitchFamily="50" charset="0"/>
              </a:rPr>
              <a:t> </a:t>
            </a:r>
            <a:r>
              <a:rPr lang="en-US" sz="2000" b="1" dirty="0">
                <a:solidFill>
                  <a:srgbClr val="167D9D"/>
                </a:solidFill>
                <a:latin typeface="Museo Sans 300" panose="02000000000000000000" pitchFamily="50" charset="0"/>
              </a:rPr>
              <a:t>WATER or JUICE </a:t>
            </a:r>
            <a:r>
              <a:rPr lang="en-US" sz="2000" dirty="0">
                <a:latin typeface="Museo Sans 300" panose="02000000000000000000" pitchFamily="50" charset="0"/>
              </a:rPr>
              <a:t>(not syrup!)</a:t>
            </a:r>
          </a:p>
          <a:p>
            <a:pPr lvl="1">
              <a:spcAft>
                <a:spcPts val="1200"/>
              </a:spcAft>
              <a:buFont typeface="Arial" panose="020B0604020202020204" pitchFamily="34" charset="0"/>
              <a:buChar char="•"/>
            </a:pPr>
            <a:r>
              <a:rPr lang="en-US" sz="2000" dirty="0">
                <a:latin typeface="Museo Sans 300" panose="02000000000000000000" pitchFamily="50" charset="0"/>
              </a:rPr>
              <a:t>Canned vegetables (beans, mushrooms, corn, beets)</a:t>
            </a:r>
            <a:endParaRPr lang="en-US" sz="2000" b="1" dirty="0">
              <a:latin typeface="Museo Sans 300" panose="02000000000000000000" pitchFamily="50" charset="0"/>
            </a:endParaRPr>
          </a:p>
          <a:p>
            <a:pPr lvl="1">
              <a:spcAft>
                <a:spcPts val="1200"/>
              </a:spcAft>
              <a:buFont typeface="Arial" panose="020B0604020202020204" pitchFamily="34" charset="0"/>
              <a:buChar char="•"/>
            </a:pPr>
            <a:r>
              <a:rPr lang="en-US" sz="2000" dirty="0">
                <a:latin typeface="Museo Sans 300" panose="02000000000000000000" pitchFamily="50" charset="0"/>
              </a:rPr>
              <a:t>Dried or </a:t>
            </a:r>
            <a:r>
              <a:rPr lang="en-US" sz="2000" b="1" dirty="0">
                <a:solidFill>
                  <a:srgbClr val="F05A28"/>
                </a:solidFill>
                <a:latin typeface="Museo Sans 300" panose="02000000000000000000" pitchFamily="50" charset="0"/>
              </a:rPr>
              <a:t>NO-SALT-ADDED</a:t>
            </a:r>
            <a:r>
              <a:rPr lang="en-US" sz="2000" b="1" dirty="0">
                <a:latin typeface="Museo Sans 300" panose="02000000000000000000" pitchFamily="50" charset="0"/>
              </a:rPr>
              <a:t> </a:t>
            </a:r>
            <a:r>
              <a:rPr lang="en-US" sz="2000" dirty="0">
                <a:latin typeface="Museo Sans 300" panose="02000000000000000000" pitchFamily="50" charset="0"/>
              </a:rPr>
              <a:t>canned </a:t>
            </a:r>
            <a:r>
              <a:rPr lang="en-US" sz="2000" dirty="0" smtClean="0">
                <a:latin typeface="Museo Sans 300" panose="02000000000000000000" pitchFamily="50" charset="0"/>
              </a:rPr>
              <a:t>beans, </a:t>
            </a:r>
            <a:r>
              <a:rPr lang="en-US" sz="2000" dirty="0" smtClean="0"/>
              <a:t>peas, and lentils (chickpeas, black beans</a:t>
            </a:r>
            <a:r>
              <a:rPr lang="en-US" sz="2000" dirty="0" smtClean="0">
                <a:latin typeface="Museo Sans 300" panose="02000000000000000000" pitchFamily="50" charset="0"/>
              </a:rPr>
              <a:t>)</a:t>
            </a:r>
            <a:endParaRPr lang="en-US" sz="2000" b="1" dirty="0">
              <a:latin typeface="Museo Sans 300" panose="02000000000000000000" pitchFamily="50" charset="0"/>
            </a:endParaRPr>
          </a:p>
          <a:p>
            <a:pPr lvl="1">
              <a:spcAft>
                <a:spcPts val="1200"/>
              </a:spcAft>
              <a:buFont typeface="Arial" panose="020B0604020202020204" pitchFamily="34" charset="0"/>
              <a:buChar char="•"/>
            </a:pPr>
            <a:r>
              <a:rPr lang="en-US" sz="2000" dirty="0">
                <a:latin typeface="Museo Sans 300" panose="02000000000000000000" pitchFamily="50" charset="0"/>
              </a:rPr>
              <a:t>Nuts and Seeds </a:t>
            </a:r>
            <a:r>
              <a:rPr lang="en-US" sz="2000" b="1" dirty="0">
                <a:latin typeface="Museo Sans 300" panose="02000000000000000000" pitchFamily="50" charset="0"/>
              </a:rPr>
              <a:t>(</a:t>
            </a:r>
            <a:r>
              <a:rPr lang="en-US" sz="2000" b="1" dirty="0">
                <a:solidFill>
                  <a:srgbClr val="F05A28"/>
                </a:solidFill>
                <a:latin typeface="Museo Sans 300" panose="02000000000000000000" pitchFamily="50" charset="0"/>
              </a:rPr>
              <a:t>UNSALTED</a:t>
            </a:r>
            <a:r>
              <a:rPr lang="en-US" sz="2000" b="1" dirty="0">
                <a:latin typeface="Museo Sans 300" panose="02000000000000000000" pitchFamily="50" charset="0"/>
              </a:rPr>
              <a:t>)</a:t>
            </a:r>
          </a:p>
          <a:p>
            <a:pPr lvl="1">
              <a:spcAft>
                <a:spcPts val="1200"/>
              </a:spcAft>
              <a:buFont typeface="Arial" panose="020B0604020202020204" pitchFamily="34" charset="0"/>
              <a:buChar char="•"/>
            </a:pPr>
            <a:r>
              <a:rPr lang="en-US" sz="2000" dirty="0">
                <a:latin typeface="Museo Sans 300" panose="02000000000000000000" pitchFamily="50" charset="0"/>
              </a:rPr>
              <a:t>Canned tuna and salmon</a:t>
            </a:r>
          </a:p>
          <a:p>
            <a:pPr lvl="1">
              <a:spcAft>
                <a:spcPts val="1200"/>
              </a:spcAft>
              <a:buFont typeface="Arial" panose="020B0604020202020204" pitchFamily="34" charset="0"/>
              <a:buChar char="•"/>
            </a:pPr>
            <a:r>
              <a:rPr lang="en-US" sz="2000" b="1" dirty="0">
                <a:solidFill>
                  <a:srgbClr val="F6931D"/>
                </a:solidFill>
                <a:latin typeface="Museo Sans 300" panose="02000000000000000000" pitchFamily="50" charset="0"/>
              </a:rPr>
              <a:t>WHOLE GRAINS</a:t>
            </a:r>
            <a:r>
              <a:rPr lang="en-US" sz="2000" b="1" dirty="0">
                <a:solidFill>
                  <a:srgbClr val="92D050"/>
                </a:solidFill>
                <a:latin typeface="Museo Sans 300" panose="02000000000000000000" pitchFamily="50" charset="0"/>
              </a:rPr>
              <a:t>: </a:t>
            </a:r>
            <a:r>
              <a:rPr lang="en-US" sz="2000" dirty="0">
                <a:latin typeface="Museo Sans 300" panose="02000000000000000000" pitchFamily="50" charset="0"/>
              </a:rPr>
              <a:t>rice, pasta, quinoa</a:t>
            </a:r>
            <a:endParaRPr lang="en-US" dirty="0">
              <a:latin typeface="Museo Sans 300" panose="02000000000000000000" pitchFamily="50" charset="0"/>
            </a:endParaRPr>
          </a:p>
          <a:p>
            <a:pPr lvl="1">
              <a:spcAft>
                <a:spcPts val="1200"/>
              </a:spcAft>
              <a:buFont typeface="Arial" panose="020B0604020202020204" pitchFamily="34" charset="0"/>
              <a:buChar char="•"/>
            </a:pPr>
            <a:r>
              <a:rPr lang="en-US" sz="2000" b="1" dirty="0">
                <a:solidFill>
                  <a:srgbClr val="92AD3C"/>
                </a:solidFill>
                <a:latin typeface="Museo Sans 300" panose="02000000000000000000" pitchFamily="50" charset="0"/>
              </a:rPr>
              <a:t>WHOLE GRAIN </a:t>
            </a:r>
            <a:r>
              <a:rPr lang="en-US" sz="2000" dirty="0">
                <a:latin typeface="Museo Sans 300" panose="02000000000000000000" pitchFamily="50" charset="0"/>
              </a:rPr>
              <a:t>and </a:t>
            </a:r>
            <a:r>
              <a:rPr lang="en-US" sz="2000" b="1" dirty="0">
                <a:solidFill>
                  <a:srgbClr val="92AD3C"/>
                </a:solidFill>
                <a:latin typeface="Museo Sans 300" panose="02000000000000000000" pitchFamily="50" charset="0"/>
              </a:rPr>
              <a:t>HIGH FIBRE </a:t>
            </a:r>
            <a:r>
              <a:rPr lang="en-US" sz="2000" dirty="0">
                <a:latin typeface="Museo Sans 300" panose="02000000000000000000" pitchFamily="50" charset="0"/>
              </a:rPr>
              <a:t>cereals</a:t>
            </a:r>
          </a:p>
        </p:txBody>
      </p:sp>
      <p:grpSp>
        <p:nvGrpSpPr>
          <p:cNvPr id="16" name="Group 15"/>
          <p:cNvGrpSpPr/>
          <p:nvPr/>
        </p:nvGrpSpPr>
        <p:grpSpPr>
          <a:xfrm>
            <a:off x="6672064" y="3006287"/>
            <a:ext cx="5054744" cy="2582785"/>
            <a:chOff x="323528" y="2084832"/>
            <a:chExt cx="8496944" cy="4656536"/>
          </a:xfrm>
        </p:grpSpPr>
        <p:sp>
          <p:nvSpPr>
            <p:cNvPr id="17" name="Rectangle 16"/>
            <p:cNvSpPr/>
            <p:nvPr/>
          </p:nvSpPr>
          <p:spPr>
            <a:xfrm>
              <a:off x="539552" y="3573016"/>
              <a:ext cx="1368152" cy="3024336"/>
            </a:xfrm>
            <a:prstGeom prst="rect">
              <a:avLst/>
            </a:prstGeom>
            <a:solidFill>
              <a:schemeClr val="tx1"/>
            </a:solidFill>
            <a:ln>
              <a:solidFill>
                <a:srgbClr val="3E46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b="1" dirty="0"/>
            </a:p>
          </p:txBody>
        </p:sp>
        <p:sp>
          <p:nvSpPr>
            <p:cNvPr id="18" name="Rectangle 17"/>
            <p:cNvSpPr/>
            <p:nvPr/>
          </p:nvSpPr>
          <p:spPr>
            <a:xfrm>
              <a:off x="539552" y="2276872"/>
              <a:ext cx="1368152" cy="1152128"/>
            </a:xfrm>
            <a:prstGeom prst="rect">
              <a:avLst/>
            </a:prstGeom>
            <a:solidFill>
              <a:schemeClr val="tx1"/>
            </a:solidFill>
            <a:ln>
              <a:solidFill>
                <a:srgbClr val="3E46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 name="Rectangle 18"/>
            <p:cNvSpPr/>
            <p:nvPr/>
          </p:nvSpPr>
          <p:spPr>
            <a:xfrm>
              <a:off x="2123728" y="2272636"/>
              <a:ext cx="2448272" cy="1152128"/>
            </a:xfrm>
            <a:prstGeom prst="rect">
              <a:avLst/>
            </a:prstGeom>
            <a:solidFill>
              <a:schemeClr val="tx1"/>
            </a:solidFill>
            <a:ln>
              <a:solidFill>
                <a:srgbClr val="3E46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0" name="Rectangle 19"/>
            <p:cNvSpPr/>
            <p:nvPr/>
          </p:nvSpPr>
          <p:spPr>
            <a:xfrm>
              <a:off x="7236296" y="3573016"/>
              <a:ext cx="1368152" cy="3024336"/>
            </a:xfrm>
            <a:prstGeom prst="rect">
              <a:avLst/>
            </a:prstGeom>
            <a:solidFill>
              <a:schemeClr val="tx1"/>
            </a:solidFill>
            <a:ln>
              <a:solidFill>
                <a:srgbClr val="3E46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b="1" dirty="0"/>
            </a:p>
          </p:txBody>
        </p:sp>
        <p:sp>
          <p:nvSpPr>
            <p:cNvPr id="21" name="Rectangle 20"/>
            <p:cNvSpPr/>
            <p:nvPr/>
          </p:nvSpPr>
          <p:spPr>
            <a:xfrm>
              <a:off x="2771800" y="3717032"/>
              <a:ext cx="216024" cy="2880320"/>
            </a:xfrm>
            <a:prstGeom prst="rect">
              <a:avLst/>
            </a:prstGeom>
            <a:solidFill>
              <a:srgbClr val="F05A28"/>
            </a:solidFill>
            <a:ln>
              <a:solidFill>
                <a:srgbClr val="3E466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21"/>
            <p:cNvSpPr/>
            <p:nvPr/>
          </p:nvSpPr>
          <p:spPr>
            <a:xfrm>
              <a:off x="3695016" y="3717032"/>
              <a:ext cx="216024" cy="2880320"/>
            </a:xfrm>
            <a:prstGeom prst="rect">
              <a:avLst/>
            </a:prstGeom>
            <a:solidFill>
              <a:srgbClr val="F6931D"/>
            </a:solidFill>
            <a:ln>
              <a:solidFill>
                <a:srgbClr val="3E466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p:nvSpPr>
          <p:spPr>
            <a:xfrm>
              <a:off x="4572000" y="3717032"/>
              <a:ext cx="216024" cy="2880320"/>
            </a:xfrm>
            <a:prstGeom prst="rect">
              <a:avLst/>
            </a:prstGeom>
            <a:solidFill>
              <a:srgbClr val="92AD3C"/>
            </a:solidFill>
            <a:ln>
              <a:solidFill>
                <a:srgbClr val="3E466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Rectangle 23"/>
            <p:cNvSpPr/>
            <p:nvPr/>
          </p:nvSpPr>
          <p:spPr>
            <a:xfrm>
              <a:off x="5495216" y="3717032"/>
              <a:ext cx="216024" cy="2880320"/>
            </a:xfrm>
            <a:prstGeom prst="rect">
              <a:avLst/>
            </a:prstGeom>
            <a:solidFill>
              <a:srgbClr val="167D9D"/>
            </a:solidFill>
            <a:ln>
              <a:solidFill>
                <a:srgbClr val="3E466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6418432" y="3698742"/>
              <a:ext cx="216024" cy="2880320"/>
            </a:xfrm>
            <a:prstGeom prst="rect">
              <a:avLst/>
            </a:prstGeom>
            <a:solidFill>
              <a:srgbClr val="3E4662"/>
            </a:solidFill>
            <a:ln>
              <a:solidFill>
                <a:srgbClr val="3E466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ectangle 25"/>
            <p:cNvSpPr/>
            <p:nvPr/>
          </p:nvSpPr>
          <p:spPr>
            <a:xfrm>
              <a:off x="4788024" y="2272636"/>
              <a:ext cx="3816424" cy="1152128"/>
            </a:xfrm>
            <a:prstGeom prst="rect">
              <a:avLst/>
            </a:prstGeom>
            <a:solidFill>
              <a:schemeClr val="tx1"/>
            </a:solidFill>
            <a:ln>
              <a:solidFill>
                <a:srgbClr val="3E46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7" name="Rectangle 26"/>
            <p:cNvSpPr/>
            <p:nvPr/>
          </p:nvSpPr>
          <p:spPr>
            <a:xfrm>
              <a:off x="323528" y="2084832"/>
              <a:ext cx="8496944" cy="4656536"/>
            </a:xfrm>
            <a:prstGeom prst="rect">
              <a:avLst/>
            </a:prstGeom>
            <a:noFill/>
            <a:ln w="28575">
              <a:solidFill>
                <a:srgbClr val="3E46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8320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2" t="9745" r="-12" b="5134"/>
          <a:stretch/>
        </p:blipFill>
        <p:spPr>
          <a:xfrm>
            <a:off x="-23200" y="-27385"/>
            <a:ext cx="12215199" cy="6918597"/>
          </a:xfrm>
          <a:prstGeom prst="rect">
            <a:avLst/>
          </a:prstGeom>
        </p:spPr>
      </p:pic>
      <p:sp>
        <p:nvSpPr>
          <p:cNvPr id="29" name="Rectangle 28"/>
          <p:cNvSpPr/>
          <p:nvPr/>
        </p:nvSpPr>
        <p:spPr>
          <a:xfrm>
            <a:off x="-24680" y="-99392"/>
            <a:ext cx="12241360" cy="6984776"/>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235964" y="1484784"/>
            <a:ext cx="9720072" cy="1499616"/>
          </a:xfrm>
        </p:spPr>
        <p:txBody>
          <a:bodyPr>
            <a:noAutofit/>
          </a:bodyPr>
          <a:lstStyle/>
          <a:p>
            <a:pPr algn="ctr"/>
            <a:r>
              <a:rPr lang="en-US" sz="8800" b="1" dirty="0">
                <a:solidFill>
                  <a:schemeClr val="bg1"/>
                </a:solidFill>
              </a:rPr>
              <a:t>WHERE CAN YOU FIND it?</a:t>
            </a:r>
          </a:p>
        </p:txBody>
      </p:sp>
      <p:sp>
        <p:nvSpPr>
          <p:cNvPr id="33" name="Content Placeholder 32"/>
          <p:cNvSpPr>
            <a:spLocks noGrp="1"/>
          </p:cNvSpPr>
          <p:nvPr>
            <p:ph sz="half" idx="1"/>
          </p:nvPr>
        </p:nvSpPr>
        <p:spPr>
          <a:xfrm>
            <a:off x="3096067" y="3334392"/>
            <a:ext cx="5976664" cy="1456484"/>
          </a:xfrm>
          <a:noFill/>
        </p:spPr>
        <p:txBody>
          <a:bodyPr>
            <a:noAutofit/>
          </a:bodyPr>
          <a:lstStyle/>
          <a:p>
            <a:pPr algn="ctr"/>
            <a:r>
              <a:rPr lang="en-US" sz="3200" b="1" dirty="0">
                <a:solidFill>
                  <a:schemeClr val="bg1"/>
                </a:solidFill>
                <a:latin typeface="Museo Sans 300" panose="02000000000000000000" pitchFamily="50" charset="0"/>
              </a:rPr>
              <a:t>WHERE </a:t>
            </a:r>
            <a:r>
              <a:rPr lang="en-US" sz="3200" b="1" dirty="0" smtClean="0">
                <a:solidFill>
                  <a:schemeClr val="bg1"/>
                </a:solidFill>
                <a:latin typeface="Museo Sans 300" panose="02000000000000000000" pitchFamily="50" charset="0"/>
              </a:rPr>
              <a:t>ARE THE FRUITS </a:t>
            </a:r>
            <a:r>
              <a:rPr lang="en-US" sz="3200" b="1" dirty="0">
                <a:solidFill>
                  <a:schemeClr val="bg1"/>
                </a:solidFill>
                <a:latin typeface="Museo Sans 300" panose="02000000000000000000" pitchFamily="50" charset="0"/>
              </a:rPr>
              <a:t>AND VEGETABLES IN THE GROCERY STORE?</a:t>
            </a:r>
          </a:p>
        </p:txBody>
      </p:sp>
    </p:spTree>
    <p:extLst>
      <p:ext uri="{BB962C8B-B14F-4D97-AF65-F5344CB8AC3E}">
        <p14:creationId xmlns:p14="http://schemas.microsoft.com/office/powerpoint/2010/main" val="39712836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1_Integra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ustom Document" ma:contentTypeID="0x010100DA361FFC15F23349803C3C69CD01CD230030986A05F2EF9B40BACC341648575E85" ma:contentTypeVersion="8" ma:contentTypeDescription="Create a new document." ma:contentTypeScope="" ma:versionID="60554a645b2168fb3b258611c958a23a">
  <xsd:schema xmlns:xsd="http://www.w3.org/2001/XMLSchema" xmlns:xs="http://www.w3.org/2001/XMLSchema" xmlns:p="http://schemas.microsoft.com/office/2006/metadata/properties" xmlns:ns2="2a1cf95e-a2cb-4d0f-9c16-7db7b13007cf" xmlns:ns3="4de64c37-ebdf-406a-9f1b-af099cf715f4" targetNamespace="http://schemas.microsoft.com/office/2006/metadata/properties" ma:root="true" ma:fieldsID="1bde03a480a1598c07421c1536e1fcc2" ns2:_="" ns3:_="">
    <xsd:import namespace="2a1cf95e-a2cb-4d0f-9c16-7db7b13007cf"/>
    <xsd:import namespace="4de64c37-ebdf-406a-9f1b-af099cf715f4"/>
    <xsd:element name="properties">
      <xsd:complexType>
        <xsd:sequence>
          <xsd:element name="documentManagement">
            <xsd:complexType>
              <xsd:all>
                <xsd:element ref="ns2:d54dd449c2c54af89444c3906a20b699" minOccurs="0"/>
                <xsd:element ref="ns2:TaxCatchAll" minOccurs="0"/>
                <xsd:element ref="ns2:TaxCatchAllLabel" minOccurs="0"/>
                <xsd:element ref="ns2:k05366dfea714127ab8826af69afb524" minOccurs="0"/>
                <xsd:element ref="ns3:DocumentDescription" minOccurs="0"/>
                <xsd:element ref="ns3:DocumentLanguage" minOccurs="0"/>
                <xsd:element ref="ns3:Audience1" minOccurs="0"/>
                <xsd:element ref="ns2:_dlc_DocId" minOccurs="0"/>
                <xsd:element ref="ns2:_dlc_DocIdUrl" minOccurs="0"/>
                <xsd:element ref="ns2:_dlc_DocIdPersistId" minOccurs="0"/>
                <xsd:element ref="ns2:Hide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cf95e-a2cb-4d0f-9c16-7db7b13007cf" elementFormDefault="qualified">
    <xsd:import namespace="http://schemas.microsoft.com/office/2006/documentManagement/types"/>
    <xsd:import namespace="http://schemas.microsoft.com/office/infopath/2007/PartnerControls"/>
    <xsd:element name="d54dd449c2c54af89444c3906a20b699" ma:index="8" nillable="true" ma:taxonomy="true" ma:internalName="d54dd449c2c54af89444c3906a20b699" ma:taxonomyFieldName="ResourceCategory" ma:displayName="Resource Category" ma:fieldId="{d54dd449-c2c5-4af8-9444-c3906a20b699}" ma:taxonomyMulti="true" ma:sspId="e5481489-1c4e-4a78-9d25-61807e18e714" ma:termSetId="d477b736-22e1-4c03-907d-7fbde261d4d5"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cd7a44c3-8849-4997-b7c8-ecb7ba79295d}" ma:internalName="TaxCatchAll" ma:showField="CatchAllData" ma:web="2a1cf95e-a2cb-4d0f-9c16-7db7b13007c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cd7a44c3-8849-4997-b7c8-ecb7ba79295d}" ma:internalName="TaxCatchAllLabel" ma:readOnly="true" ma:showField="CatchAllDataLabel" ma:web="2a1cf95e-a2cb-4d0f-9c16-7db7b13007cf">
      <xsd:complexType>
        <xsd:complexContent>
          <xsd:extension base="dms:MultiChoiceLookup">
            <xsd:sequence>
              <xsd:element name="Value" type="dms:Lookup" maxOccurs="unbounded" minOccurs="0" nillable="true"/>
            </xsd:sequence>
          </xsd:extension>
        </xsd:complexContent>
      </xsd:complexType>
    </xsd:element>
    <xsd:element name="k05366dfea714127ab8826af69afb524" ma:index="12" nillable="true" ma:taxonomy="true" ma:internalName="k05366dfea714127ab8826af69afb524" ma:taxonomyFieldName="ResourceType" ma:displayName="ResourceType" ma:fieldId="{405366df-ea71-4127-ab88-26af69afb524}" ma:taxonomyMulti="true" ma:sspId="e5481489-1c4e-4a78-9d25-61807e18e714" ma:termSetId="f367d6b2-406a-443d-b850-249d3ebc6bd2"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HideDocument" ma:index="20" nillable="true" ma:displayName="HideDocument" ma:default="0" ma:internalName="HideDocume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de64c37-ebdf-406a-9f1b-af099cf715f4" elementFormDefault="qualified">
    <xsd:import namespace="http://schemas.microsoft.com/office/2006/documentManagement/types"/>
    <xsd:import namespace="http://schemas.microsoft.com/office/infopath/2007/PartnerControls"/>
    <xsd:element name="DocumentDescription" ma:index="14" nillable="true" ma:displayName="Resource Description" ma:internalName="DocumentDescription">
      <xsd:simpleType>
        <xsd:restriction base="dms:Note">
          <xsd:maxLength value="255"/>
        </xsd:restriction>
      </xsd:simpleType>
    </xsd:element>
    <xsd:element name="DocumentLanguage" ma:index="15" nillable="true" ma:displayName="Resource Language" ma:format="Dropdown" ma:internalName="DocumentLanguage">
      <xsd:simpleType>
        <xsd:restriction base="dms:Choice">
          <xsd:enumeration value="Arabic"/>
          <xsd:enumeration value="Chinese (Simplified)"/>
          <xsd:enumeration value="Chinese (Traditional)"/>
          <xsd:enumeration value="French"/>
          <xsd:enumeration value="Spanish"/>
          <xsd:enumeration value="Russian"/>
          <xsd:enumeration value="Vietnamese"/>
        </xsd:restriction>
      </xsd:simpleType>
    </xsd:element>
    <xsd:element name="Audience1" ma:index="16" nillable="true" ma:displayName="Audience" ma:internalName="Audience1">
      <xsd:complexType>
        <xsd:complexContent>
          <xsd:extension base="dms:MultiChoice">
            <xsd:sequence>
              <xsd:element name="Value" maxOccurs="unbounded" minOccurs="0" nillable="true">
                <xsd:simpleType>
                  <xsd:restriction base="dms:Choice">
                    <xsd:enumeration value="Health Professionals"/>
                    <xsd:enumeration value="Patients and Families"/>
                    <xsd:enumeration value="Physicians"/>
                    <xsd:enumeration value="Researcher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udience1 xmlns="4de64c37-ebdf-406a-9f1b-af099cf715f4"/>
    <k05366dfea714127ab8826af69afb524 xmlns="2a1cf95e-a2cb-4d0f-9c16-7db7b13007cf">
      <Terms xmlns="http://schemas.microsoft.com/office/infopath/2007/PartnerControls"/>
    </k05366dfea714127ab8826af69afb524>
    <TaxCatchAll xmlns="2a1cf95e-a2cb-4d0f-9c16-7db7b13007cf"/>
    <DocumentLanguage xmlns="4de64c37-ebdf-406a-9f1b-af099cf715f4" xsi:nil="true"/>
    <HideDocument xmlns="2a1cf95e-a2cb-4d0f-9c16-7db7b13007cf">false</HideDocument>
    <DocumentDescription xmlns="4de64c37-ebdf-406a-9f1b-af099cf715f4" xsi:nil="true"/>
    <d54dd449c2c54af89444c3906a20b699 xmlns="2a1cf95e-a2cb-4d0f-9c16-7db7b13007cf">
      <Terms xmlns="http://schemas.microsoft.com/office/infopath/2007/PartnerControls"/>
    </d54dd449c2c54af89444c3906a20b699>
    <_dlc_DocId xmlns="2a1cf95e-a2cb-4d0f-9c16-7db7b13007cf">BCCDC-290-189</_dlc_DocId>
    <_dlc_DocIdUrl xmlns="2a1cf95e-a2cb-4d0f-9c16-7db7b13007cf">
      <Url>https://editbccdc.phsa.ca/Our-Services-Site/_layouts/15/DocIdRedir.aspx?ID=BCCDC-290-189</Url>
      <Description>BCCDC-290-189</Description>
    </_dlc_DocIdUrl>
  </documentManagement>
</p:properties>
</file>

<file path=customXml/itemProps1.xml><?xml version="1.0" encoding="utf-8"?>
<ds:datastoreItem xmlns:ds="http://schemas.openxmlformats.org/officeDocument/2006/customXml" ds:itemID="{271FF620-736D-4484-81DC-4608CD0046B4}"/>
</file>

<file path=customXml/itemProps2.xml><?xml version="1.0" encoding="utf-8"?>
<ds:datastoreItem xmlns:ds="http://schemas.openxmlformats.org/officeDocument/2006/customXml" ds:itemID="{73BB5C26-DEFF-4DA0-B3C6-F615E6369B9B}"/>
</file>

<file path=customXml/itemProps3.xml><?xml version="1.0" encoding="utf-8"?>
<ds:datastoreItem xmlns:ds="http://schemas.openxmlformats.org/officeDocument/2006/customXml" ds:itemID="{DDAB47B5-FD90-45F2-95EF-AC2172A9FDAB}"/>
</file>

<file path=customXml/itemProps4.xml><?xml version="1.0" encoding="utf-8"?>
<ds:datastoreItem xmlns:ds="http://schemas.openxmlformats.org/officeDocument/2006/customXml" ds:itemID="{8A129F5E-E656-4DFF-9ED7-2E7FAC80BC2E}"/>
</file>

<file path=docProps/app.xml><?xml version="1.0" encoding="utf-8"?>
<Properties xmlns="http://schemas.openxmlformats.org/officeDocument/2006/extended-properties" xmlns:vt="http://schemas.openxmlformats.org/officeDocument/2006/docPropsVTypes">
  <Template>Integral</Template>
  <TotalTime>2671</TotalTime>
  <Words>538</Words>
  <Application>Microsoft Office PowerPoint</Application>
  <PresentationFormat>Widescreen</PresentationFormat>
  <Paragraphs>110</Paragraphs>
  <Slides>14</Slides>
  <Notes>12</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14</vt:i4>
      </vt:variant>
    </vt:vector>
  </HeadingPairs>
  <TitlesOfParts>
    <vt:vector size="30" baseType="lpstr">
      <vt:lpstr>Museo Sans 900</vt:lpstr>
      <vt:lpstr>Tw Cen MT Condensed</vt:lpstr>
      <vt:lpstr>Gill Sans MT Ext Condensed Bold</vt:lpstr>
      <vt:lpstr>Gill Sans MT Condensed</vt:lpstr>
      <vt:lpstr>Wingdings 3</vt:lpstr>
      <vt:lpstr>Museo Sans 500</vt:lpstr>
      <vt:lpstr>Symbol</vt:lpstr>
      <vt:lpstr>Arial Narrow</vt:lpstr>
      <vt:lpstr>Gill Sans Ultra Bold Condensed</vt:lpstr>
      <vt:lpstr>Museo Sans 300</vt:lpstr>
      <vt:lpstr>Arial</vt:lpstr>
      <vt:lpstr>orange juice</vt:lpstr>
      <vt:lpstr>Calibri</vt:lpstr>
      <vt:lpstr>Tw Cen MT</vt:lpstr>
      <vt:lpstr>Integral</vt:lpstr>
      <vt:lpstr>1_Integral</vt:lpstr>
      <vt:lpstr>PowerPoint Presentation</vt:lpstr>
      <vt:lpstr>ON THE MENU</vt:lpstr>
      <vt:lpstr>LABEL READING</vt:lpstr>
      <vt:lpstr>PowerPoint Presentation</vt:lpstr>
      <vt:lpstr>PowerPoint Presentation</vt:lpstr>
      <vt:lpstr>Shop the perimeter</vt:lpstr>
      <vt:lpstr>PowerPoint Presentation</vt:lpstr>
      <vt:lpstr>CENTER AISLES BEST BUYS</vt:lpstr>
      <vt:lpstr>WHERE CAN YOU FIND it?</vt:lpstr>
      <vt:lpstr>PowerPoint Presentation</vt:lpstr>
      <vt:lpstr>PowerPoint Presentation</vt:lpstr>
      <vt:lpstr>Scavenger Hunt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Supermarket Tour</dc:title>
  <dc:creator>Lisa Dooley</dc:creator>
  <cp:lastModifiedBy>Diana Ghidanac</cp:lastModifiedBy>
  <cp:revision>151</cp:revision>
  <dcterms:created xsi:type="dcterms:W3CDTF">2018-01-16T13:40:10Z</dcterms:created>
  <dcterms:modified xsi:type="dcterms:W3CDTF">2019-11-19T16:03:06Z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0x010100DA361FFC15F23349803C3C69CD01CD230030986A05F2EF9B40BACC341648575E85</vt:lpwstr>
  </property>
  <property fmtid="{D5CDD505-2E9C-101B-9397-08002B2CF9AE}" pid="3" name="_dlc_DocIdItemGuid">
    <vt:lpwstr>df4c0c25-76fd-4b54-b5c3-577f5a4e6301</vt:lpwstr>
  </property>
</Properties>
</file>